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422" r:id="rId3"/>
    <p:sldId id="493" r:id="rId4"/>
    <p:sldId id="267" r:id="rId5"/>
    <p:sldId id="337" r:id="rId6"/>
    <p:sldId id="338" r:id="rId7"/>
    <p:sldId id="421" r:id="rId8"/>
    <p:sldId id="374" r:id="rId9"/>
    <p:sldId id="268" r:id="rId10"/>
    <p:sldId id="491" r:id="rId11"/>
    <p:sldId id="269" r:id="rId12"/>
    <p:sldId id="270" r:id="rId13"/>
    <p:sldId id="407" r:id="rId14"/>
    <p:sldId id="408" r:id="rId15"/>
    <p:sldId id="409" r:id="rId16"/>
    <p:sldId id="410" r:id="rId17"/>
    <p:sldId id="411" r:id="rId18"/>
    <p:sldId id="412" r:id="rId19"/>
    <p:sldId id="492" r:id="rId20"/>
    <p:sldId id="423" r:id="rId21"/>
    <p:sldId id="339" r:id="rId22"/>
    <p:sldId id="375" r:id="rId23"/>
    <p:sldId id="271" r:id="rId24"/>
    <p:sldId id="272" r:id="rId25"/>
    <p:sldId id="273" r:id="rId26"/>
    <p:sldId id="376" r:id="rId27"/>
    <p:sldId id="274" r:id="rId28"/>
    <p:sldId id="414" r:id="rId29"/>
    <p:sldId id="415" r:id="rId30"/>
    <p:sldId id="416" r:id="rId31"/>
    <p:sldId id="417" r:id="rId32"/>
    <p:sldId id="418" r:id="rId33"/>
    <p:sldId id="413" r:id="rId34"/>
    <p:sldId id="368" r:id="rId35"/>
    <p:sldId id="276" r:id="rId36"/>
    <p:sldId id="279" r:id="rId37"/>
    <p:sldId id="369" r:id="rId38"/>
    <p:sldId id="280" r:id="rId39"/>
    <p:sldId id="281" r:id="rId40"/>
    <p:sldId id="419" r:id="rId41"/>
    <p:sldId id="424" r:id="rId42"/>
    <p:sldId id="476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25" r:id="rId57"/>
    <p:sldId id="370" r:id="rId58"/>
    <p:sldId id="371" r:id="rId59"/>
    <p:sldId id="426" r:id="rId60"/>
    <p:sldId id="283" r:id="rId61"/>
    <p:sldId id="428" r:id="rId62"/>
    <p:sldId id="429" r:id="rId63"/>
    <p:sldId id="430" r:id="rId64"/>
    <p:sldId id="286" r:id="rId65"/>
    <p:sldId id="431" r:id="rId66"/>
    <p:sldId id="432" r:id="rId67"/>
    <p:sldId id="372" r:id="rId68"/>
    <p:sldId id="373" r:id="rId69"/>
    <p:sldId id="433" r:id="rId70"/>
    <p:sldId id="434" r:id="rId71"/>
    <p:sldId id="435" r:id="rId72"/>
    <p:sldId id="436" r:id="rId7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20" autoAdjust="0"/>
  </p:normalViewPr>
  <p:slideViewPr>
    <p:cSldViewPr>
      <p:cViewPr varScale="1">
        <p:scale>
          <a:sx n="108" d="100"/>
          <a:sy n="108" d="100"/>
        </p:scale>
        <p:origin x="1596" y="84"/>
      </p:cViewPr>
      <p:guideLst>
        <p:guide orient="horz" pos="167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53DA7-E541-44F8-8423-E3BBC9E15576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9CC7D-4651-4AED-80A3-AE3A1E6FA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4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9CC7D-4651-4AED-80A3-AE3A1E6FA2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5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51870"/>
            <a:ext cx="7772400" cy="68589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227934"/>
            <a:ext cx="6400800" cy="504056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152E-323F-479F-AF3E-0327E875EA3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5AC7-9D65-43F9-80E6-F5B7FBD6E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5736" y="205979"/>
            <a:ext cx="6491064" cy="857250"/>
          </a:xfrm>
        </p:spPr>
        <p:txBody>
          <a:bodyPr/>
          <a:lstStyle>
            <a:lvl1pPr algn="l"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95736" y="1200151"/>
            <a:ext cx="6491064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152E-323F-479F-AF3E-0327E875EA3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5AC7-9D65-43F9-80E6-F5B7FBD6E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3478"/>
            <a:ext cx="8229600" cy="57606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504" y="771550"/>
            <a:ext cx="8856984" cy="3960440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/>
            </a:lvl2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</a:p>
          <a:p>
            <a:pPr lvl="1"/>
            <a:r>
              <a:rPr lang="en-US" altLang="zh-CN" sz="1800" dirty="0" err="1" smtClean="0"/>
              <a:t>Fasfda</a:t>
            </a:r>
            <a:endParaRPr lang="en-US" altLang="zh-CN" sz="1800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152E-323F-479F-AF3E-0327E875EA3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5AC7-9D65-43F9-80E6-F5B7FBD6E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152E-323F-479F-AF3E-0327E875EA3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5AC7-9D65-43F9-80E6-F5B7FBD6E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152E-323F-479F-AF3E-0327E875EA3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55AC7-9D65-43F9-80E6-F5B7FBD6E7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 smtClean="0"/>
              <a:t>移动应用开发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99942"/>
            <a:ext cx="6400800" cy="50405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方维维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活动的基本用法与实例：</a:t>
            </a:r>
            <a:r>
              <a:rPr lang="en-US" altLang="zh-CN" dirty="0" err="1" smtClean="0"/>
              <a:t>ActivityTest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432048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手动布局一个</a:t>
            </a:r>
            <a:r>
              <a:rPr lang="en-US" altLang="zh-CN" dirty="0" smtClean="0">
                <a:solidFill>
                  <a:srgbClr val="0000CC"/>
                </a:solidFill>
              </a:rPr>
              <a:t>Button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4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3598"/>
            <a:ext cx="7287895" cy="13906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7" y="4014406"/>
            <a:ext cx="3632228" cy="10776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80" y="2859782"/>
            <a:ext cx="5832648" cy="1203353"/>
          </a:xfrm>
          <a:prstGeom prst="rect">
            <a:avLst/>
          </a:prstGeom>
        </p:spPr>
      </p:pic>
      <p:sp>
        <p:nvSpPr>
          <p:cNvPr id="11" name="线形标注 1 10"/>
          <p:cNvSpPr/>
          <p:nvPr/>
        </p:nvSpPr>
        <p:spPr>
          <a:xfrm>
            <a:off x="5478450" y="4275172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-28269"/>
              <a:gd name="adj4" fmla="val -334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手工添加一个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并且设置布局，设置名称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5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活动的基本用法与实例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加载布局</a:t>
            </a:r>
            <a:r>
              <a:rPr lang="en-US" altLang="zh-CN">
                <a:solidFill>
                  <a:srgbClr val="0000CC"/>
                </a:solidFill>
              </a:rPr>
              <a:t>first_layout: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7200" y="1682750"/>
            <a:ext cx="5715635" cy="2071370"/>
            <a:chOff x="405" y="1973"/>
            <a:chExt cx="9001" cy="3262"/>
          </a:xfrm>
          <a:effectLst/>
        </p:grpSpPr>
        <p:pic>
          <p:nvPicPr>
            <p:cNvPr id="5" name="图片 4" descr="捕获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" y="1973"/>
              <a:ext cx="8686" cy="1425"/>
            </a:xfrm>
            <a:prstGeom prst="rect">
              <a:avLst/>
            </a:prstGeom>
          </p:spPr>
        </p:pic>
        <p:pic>
          <p:nvPicPr>
            <p:cNvPr id="6" name="图片 5" descr="捕获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" y="3151"/>
              <a:ext cx="9001" cy="2085"/>
            </a:xfrm>
            <a:prstGeom prst="rect">
              <a:avLst/>
            </a:prstGeom>
          </p:spPr>
        </p:pic>
      </p:grpSp>
      <p:sp>
        <p:nvSpPr>
          <p:cNvPr id="8" name="线形标注 1 7"/>
          <p:cNvSpPr/>
          <p:nvPr/>
        </p:nvSpPr>
        <p:spPr>
          <a:xfrm>
            <a:off x="5661025" y="3315970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-28269"/>
              <a:gd name="adj4" fmla="val -334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setContentView()</a:t>
            </a:r>
            <a:r>
              <a:rPr lang="zh-CN" altLang="en-US" dirty="0"/>
              <a:t>函数为当前活动加载一个布局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活动的基本用法与实例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在</a:t>
            </a:r>
            <a:r>
              <a:rPr lang="en-US" altLang="zh-CN" dirty="0" smtClean="0">
                <a:solidFill>
                  <a:srgbClr val="0000CC"/>
                </a:solidFill>
              </a:rPr>
              <a:t>AndroidManifest</a:t>
            </a:r>
            <a:r>
              <a:rPr lang="zh-CN" altLang="en-US" dirty="0" smtClean="0">
                <a:solidFill>
                  <a:srgbClr val="0000CC"/>
                </a:solidFill>
              </a:rPr>
              <a:t>文件中注册：</a:t>
            </a:r>
          </a:p>
          <a:p>
            <a:endParaRPr lang="zh-CN" altLang="en-US" dirty="0"/>
          </a:p>
        </p:txBody>
      </p:sp>
      <p:pic>
        <p:nvPicPr>
          <p:cNvPr id="5" name="图片 4" descr="捕获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2370"/>
            <a:ext cx="7364095" cy="2591435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6527165" y="1464945"/>
            <a:ext cx="2296795" cy="575945"/>
          </a:xfrm>
          <a:prstGeom prst="borderCallout1">
            <a:avLst>
              <a:gd name="adj1" fmla="val 55435"/>
              <a:gd name="adj2" fmla="val -4652"/>
              <a:gd name="adj3" fmla="val 125951"/>
              <a:gd name="adj4" fmla="val -711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指定活动标题栏内容</a:t>
            </a:r>
          </a:p>
        </p:txBody>
      </p:sp>
      <p:sp>
        <p:nvSpPr>
          <p:cNvPr id="7" name="线形标注 1 6"/>
          <p:cNvSpPr/>
          <p:nvPr/>
        </p:nvSpPr>
        <p:spPr>
          <a:xfrm>
            <a:off x="6372200" y="3363838"/>
            <a:ext cx="2075365" cy="576064"/>
          </a:xfrm>
          <a:prstGeom prst="borderCallout1">
            <a:avLst>
              <a:gd name="adj1" fmla="val 55435"/>
              <a:gd name="adj2" fmla="val -4652"/>
              <a:gd name="adj3" fmla="val -69267"/>
              <a:gd name="adj4" fmla="val -823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设置</a:t>
            </a:r>
            <a:r>
              <a:rPr lang="en-US" altLang="zh-CN" dirty="0" smtClean="0"/>
              <a:t>FirstActivity</a:t>
            </a:r>
            <a:r>
              <a:rPr lang="zh-CN" altLang="en-US" dirty="0" smtClean="0"/>
              <a:t>为主活动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在活动中使用</a:t>
            </a:r>
            <a:r>
              <a:rPr lang="en-US" altLang="zh-CN">
                <a:solidFill>
                  <a:srgbClr val="0000CC"/>
                </a:solidFill>
              </a:rPr>
              <a:t>Toast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CC"/>
                </a:solidFill>
              </a:rPr>
              <a:t>       </a:t>
            </a:r>
            <a:r>
              <a:rPr lang="en-US" altLang="zh-CN" sz="1800">
                <a:solidFill>
                  <a:schemeClr val="tx1"/>
                </a:solidFill>
              </a:rPr>
              <a:t>Toast</a:t>
            </a:r>
            <a:r>
              <a:rPr lang="zh-CN" altLang="en-US" sz="1800">
                <a:solidFill>
                  <a:schemeClr val="tx1"/>
                </a:solidFill>
              </a:rPr>
              <a:t>是</a:t>
            </a:r>
            <a:r>
              <a:rPr lang="en-US" altLang="zh-CN" sz="1800">
                <a:solidFill>
                  <a:schemeClr val="tx1"/>
                </a:solidFill>
              </a:rPr>
              <a:t>Android</a:t>
            </a:r>
            <a:r>
              <a:rPr lang="zh-CN" altLang="en-US" sz="1800">
                <a:solidFill>
                  <a:schemeClr val="tx1"/>
                </a:solidFill>
              </a:rPr>
              <a:t>系统提供的一种非常好的提醒方式，在程序中可以使用它将一些短小的信息通知给用户，这些信息会在一段时间后自动消失，并且不会占用任何屏幕空间。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>
              <a:buFont typeface="宋体" panose="02010600030101010101" pitchFamily="2" charset="-122"/>
              <a:buChar char="–"/>
            </a:pPr>
            <a:endParaRPr lang="en-US" altLang="zh-CN">
              <a:solidFill>
                <a:srgbClr val="0000C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3011805"/>
            <a:ext cx="8457565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onCreate()</a:t>
            </a:r>
            <a:r>
              <a:rPr lang="zh-CN" altLang="en-US">
                <a:solidFill>
                  <a:srgbClr val="0000CC"/>
                </a:solidFill>
              </a:rPr>
              <a:t>方法</a:t>
            </a:r>
          </a:p>
          <a:p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" y="1302385"/>
            <a:ext cx="6495415" cy="2333625"/>
          </a:xfrm>
          <a:prstGeom prst="rect">
            <a:avLst/>
          </a:prstGeom>
          <a:effectLst>
            <a:outerShdw blurRad="3556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8" name="线形标注 1 7"/>
          <p:cNvSpPr/>
          <p:nvPr/>
        </p:nvSpPr>
        <p:spPr>
          <a:xfrm>
            <a:off x="6200140" y="938530"/>
            <a:ext cx="2764155" cy="847090"/>
          </a:xfrm>
          <a:prstGeom prst="borderCallout1">
            <a:avLst>
              <a:gd name="adj1" fmla="val 55435"/>
              <a:gd name="adj2" fmla="val -4652"/>
              <a:gd name="adj3" fmla="val 107545"/>
              <a:gd name="adj4" fmla="val -466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/>
              <a:t>findViewById()</a:t>
            </a:r>
            <a:r>
              <a:rPr lang="zh-CN" altLang="en-US" dirty="0"/>
              <a:t>方法，通过布局文件中定义的元素的</a:t>
            </a:r>
            <a:r>
              <a:rPr lang="en-US" altLang="zh-CN" dirty="0"/>
              <a:t>id</a:t>
            </a:r>
            <a:r>
              <a:rPr lang="zh-CN" altLang="en-US" dirty="0"/>
              <a:t>来获取实例</a:t>
            </a:r>
          </a:p>
        </p:txBody>
      </p:sp>
      <p:sp>
        <p:nvSpPr>
          <p:cNvPr id="5" name="线形标注 1 4"/>
          <p:cNvSpPr/>
          <p:nvPr/>
        </p:nvSpPr>
        <p:spPr>
          <a:xfrm>
            <a:off x="6200140" y="1888490"/>
            <a:ext cx="2764155" cy="1098550"/>
          </a:xfrm>
          <a:prstGeom prst="borderCallout1">
            <a:avLst>
              <a:gd name="adj1" fmla="val 55435"/>
              <a:gd name="adj2" fmla="val -4652"/>
              <a:gd name="adj3" fmla="val 33872"/>
              <a:gd name="adj4" fmla="val -987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setOnClickListener()</a:t>
            </a:r>
            <a:r>
              <a:rPr lang="zh-CN" altLang="en-US" dirty="0"/>
              <a:t>方法来为按钮注册一个监听器，点击按钮时会执行监听器中</a:t>
            </a:r>
            <a:r>
              <a:rPr lang="en-US" altLang="zh-CN" dirty="0"/>
              <a:t>onClick</a:t>
            </a:r>
            <a:r>
              <a:rPr lang="zh-CN" altLang="en-US" dirty="0"/>
              <a:t>方法</a:t>
            </a:r>
          </a:p>
        </p:txBody>
      </p:sp>
      <p:sp>
        <p:nvSpPr>
          <p:cNvPr id="6" name="线形标注 1 5"/>
          <p:cNvSpPr/>
          <p:nvPr/>
        </p:nvSpPr>
        <p:spPr>
          <a:xfrm>
            <a:off x="6200140" y="3477260"/>
            <a:ext cx="2764155" cy="847090"/>
          </a:xfrm>
          <a:prstGeom prst="borderCallout1">
            <a:avLst>
              <a:gd name="adj1" fmla="val 55435"/>
              <a:gd name="adj2" fmla="val -4652"/>
              <a:gd name="adj3" fmla="val -79985"/>
              <a:gd name="adj4" fmla="val -75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通过静态方法</a:t>
            </a:r>
            <a:r>
              <a:rPr lang="en-US" altLang="zh-CN" dirty="0"/>
              <a:t>makeText</a:t>
            </a:r>
            <a:r>
              <a:rPr lang="zh-CN" altLang="en-US" dirty="0"/>
              <a:t>创建出一个</a:t>
            </a:r>
            <a:r>
              <a:rPr lang="en-US" altLang="zh-CN" dirty="0"/>
              <a:t>Toast</a:t>
            </a:r>
            <a:r>
              <a:rPr lang="zh-CN" altLang="en-US" dirty="0"/>
              <a:t>对象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5" grpId="0" bldLvl="0" animBg="1"/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在活动中使用</a:t>
            </a:r>
            <a:r>
              <a:rPr lang="en-US" altLang="zh-CN">
                <a:solidFill>
                  <a:srgbClr val="0000CC"/>
                </a:solidFill>
              </a:rPr>
              <a:t>Menu</a:t>
            </a: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pPr lvl="1"/>
            <a:r>
              <a:rPr lang="zh-CN" altLang="en-US" sz="2000" dirty="0" smtClean="0"/>
              <a:t>在</a:t>
            </a:r>
            <a:r>
              <a:rPr lang="en-US" altLang="zh-CN" sz="2000" dirty="0" smtClean="0"/>
              <a:t>res</a:t>
            </a:r>
            <a:r>
              <a:rPr lang="zh-CN" altLang="en-US" sz="2000" dirty="0" smtClean="0"/>
              <a:t>目录下新建一个文件夹，右击</a:t>
            </a:r>
            <a:r>
              <a:rPr lang="en-US" altLang="zh-CN" sz="2000" dirty="0" smtClean="0"/>
              <a:t>res</a:t>
            </a:r>
            <a:r>
              <a:rPr lang="zh-CN" altLang="en-US" sz="2000" dirty="0" smtClean="0"/>
              <a:t>目录</a:t>
            </a:r>
            <a:r>
              <a:rPr lang="en-US" altLang="zh-CN" sz="2000" dirty="0" smtClean="0">
                <a:sym typeface="Wingdings" panose="05000000000000000000" pitchFamily="2" charset="2"/>
              </a:rPr>
              <a:t></a:t>
            </a:r>
            <a:r>
              <a:rPr lang="en-US" altLang="zh-CN" sz="2000" dirty="0" smtClean="0"/>
              <a:t>New</a:t>
            </a:r>
            <a:r>
              <a:rPr lang="en-US" altLang="zh-CN" sz="2000" dirty="0" smtClean="0">
                <a:sym typeface="Wingdings" panose="05000000000000000000" pitchFamily="2" charset="2"/>
              </a:rPr>
              <a:t>Directory,</a:t>
            </a:r>
            <a:r>
              <a:rPr lang="zh-CN" altLang="en-US" sz="2000" dirty="0" smtClean="0">
                <a:sym typeface="Wingdings" panose="05000000000000000000" pitchFamily="2" charset="2"/>
              </a:rPr>
              <a:t>输入文件名</a:t>
            </a:r>
            <a:r>
              <a:rPr lang="en-US" altLang="zh-CN" sz="2000" dirty="0" smtClean="0">
                <a:sym typeface="Wingdings" panose="05000000000000000000" pitchFamily="2" charset="2"/>
              </a:rPr>
              <a:t>menu</a:t>
            </a:r>
            <a:r>
              <a:rPr lang="zh-CN" altLang="en-US" sz="2000" dirty="0" smtClean="0">
                <a:sym typeface="Wingdings" panose="05000000000000000000" pitchFamily="2" charset="2"/>
              </a:rPr>
              <a:t>，点击</a:t>
            </a:r>
            <a:r>
              <a:rPr lang="en-US" altLang="zh-CN" sz="2000" dirty="0" smtClean="0">
                <a:sym typeface="Wingdings" panose="05000000000000000000" pitchFamily="2" charset="2"/>
              </a:rPr>
              <a:t>OK</a:t>
            </a:r>
            <a:r>
              <a:rPr lang="zh-CN" altLang="en-US" sz="2000" dirty="0" smtClean="0">
                <a:sym typeface="Wingdings" panose="05000000000000000000" pitchFamily="2" charset="2"/>
              </a:rPr>
              <a:t>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 smtClean="0">
                <a:sym typeface="+mn-ea"/>
              </a:rPr>
              <a:t>在这个文件夹下创建一个名为</a:t>
            </a:r>
            <a:r>
              <a:rPr lang="en-US" altLang="zh-CN" sz="2000" dirty="0" smtClean="0">
                <a:sym typeface="+mn-ea"/>
              </a:rPr>
              <a:t>main</a:t>
            </a:r>
            <a:r>
              <a:rPr lang="zh-CN" altLang="en-US" sz="2000" dirty="0" smtClean="0">
                <a:sym typeface="+mn-ea"/>
              </a:rPr>
              <a:t>的菜单文件，右击</a:t>
            </a:r>
            <a:r>
              <a:rPr lang="en-US" altLang="zh-CN" sz="2000" dirty="0" smtClean="0">
                <a:sym typeface="+mn-ea"/>
              </a:rPr>
              <a:t>menu</a:t>
            </a:r>
            <a:r>
              <a:rPr lang="zh-CN" altLang="en-US" sz="2000" dirty="0" smtClean="0">
                <a:sym typeface="+mn-ea"/>
              </a:rPr>
              <a:t>文件夹</a:t>
            </a:r>
            <a:r>
              <a:rPr lang="en-US" altLang="zh-CN" sz="2000" dirty="0" smtClean="0">
                <a:sym typeface="Wingdings" panose="05000000000000000000" pitchFamily="2" charset="2"/>
              </a:rPr>
              <a:t>NewMenu resourcefile,</a:t>
            </a:r>
            <a:r>
              <a:rPr lang="zh-CN" altLang="en-US" sz="2000" dirty="0" smtClean="0">
                <a:sym typeface="Wingdings" panose="05000000000000000000" pitchFamily="2" charset="2"/>
              </a:rPr>
              <a:t>文件名输入</a:t>
            </a:r>
            <a:r>
              <a:rPr lang="en-US" altLang="zh-CN" sz="2000" dirty="0" smtClean="0">
                <a:sym typeface="Wingdings" panose="05000000000000000000" pitchFamily="2" charset="2"/>
              </a:rPr>
              <a:t>main</a:t>
            </a:r>
            <a:r>
              <a:rPr lang="zh-CN" altLang="en-US" sz="2000" dirty="0" smtClean="0">
                <a:sym typeface="Wingdings" panose="05000000000000000000" pitchFamily="2" charset="2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main.xml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1385570"/>
            <a:ext cx="6767195" cy="1388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" y="2773680"/>
            <a:ext cx="3581400" cy="516890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5365750" y="859790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114727"/>
              <a:gd name="adj4" fmla="val -11527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&lt;item&gt;</a:t>
            </a:r>
            <a:r>
              <a:rPr lang="zh-CN" altLang="en-US" dirty="0"/>
              <a:t>标签用来创建具体的某一个菜单项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5365750" y="1661160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42727"/>
              <a:gd name="adj4" fmla="val -5614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android:id</a:t>
            </a:r>
            <a:r>
              <a:rPr lang="zh-CN" altLang="en-US" dirty="0"/>
              <a:t>给这个菜单指定唯一的标识符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5365750" y="2506980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-32545"/>
              <a:gd name="adj4" fmla="val -954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android:title</a:t>
            </a:r>
            <a:r>
              <a:rPr lang="zh-CN" altLang="en-US" dirty="0">
                <a:sym typeface="+mn-ea"/>
              </a:rPr>
              <a:t>给这个菜单指定一个名称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在</a:t>
            </a:r>
            <a:r>
              <a:rPr lang="en-US" altLang="zh-CN" dirty="0" err="1">
                <a:solidFill>
                  <a:srgbClr val="0000CC"/>
                </a:solidFill>
              </a:rPr>
              <a:t>FirstActivity</a:t>
            </a:r>
            <a:r>
              <a:rPr lang="zh-CN" altLang="en-US" dirty="0">
                <a:solidFill>
                  <a:srgbClr val="0000CC"/>
                </a:solidFill>
              </a:rPr>
              <a:t>中重写</a:t>
            </a:r>
            <a:r>
              <a:rPr lang="en-US" altLang="zh-CN" dirty="0" err="1">
                <a:solidFill>
                  <a:srgbClr val="0000CC"/>
                </a:solidFill>
              </a:rPr>
              <a:t>onCreateOPtionsMenu</a:t>
            </a:r>
            <a:r>
              <a:rPr lang="en-US" altLang="zh-CN" dirty="0">
                <a:solidFill>
                  <a:srgbClr val="0000CC"/>
                </a:solidFill>
              </a:rPr>
              <a:t>()</a:t>
            </a:r>
            <a:r>
              <a:rPr lang="zh-CN" altLang="en-US" dirty="0">
                <a:solidFill>
                  <a:srgbClr val="0000CC"/>
                </a:solidFill>
              </a:rPr>
              <a:t>方法，重写方法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rgbClr val="0000CC"/>
                </a:solidFill>
              </a:rPr>
              <a:t>可以用</a:t>
            </a:r>
            <a:r>
              <a:rPr lang="en-US" altLang="zh-CN" dirty="0" err="1" smtClean="0">
                <a:solidFill>
                  <a:srgbClr val="0000CC"/>
                </a:solidFill>
              </a:rPr>
              <a:t>ctrl+O</a:t>
            </a:r>
            <a:r>
              <a:rPr lang="zh-CN" altLang="en-US" dirty="0" smtClean="0">
                <a:solidFill>
                  <a:srgbClr val="0000CC"/>
                </a:solidFill>
              </a:rPr>
              <a:t>快捷键，如无效</a:t>
            </a:r>
            <a:r>
              <a:rPr lang="zh-CN" altLang="en-US" dirty="0" smtClean="0">
                <a:solidFill>
                  <a:srgbClr val="FF0000"/>
                </a:solidFill>
              </a:rPr>
              <a:t>则可</a:t>
            </a:r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zh-CN" altLang="en-US" dirty="0" smtClean="0">
                <a:solidFill>
                  <a:srgbClr val="FF0000"/>
                </a:solidFill>
              </a:rPr>
              <a:t>代码里右键选择</a:t>
            </a:r>
            <a:r>
              <a:rPr lang="en-US" altLang="zh-CN" dirty="0" smtClean="0">
                <a:solidFill>
                  <a:srgbClr val="FF0000"/>
                </a:solidFill>
              </a:rPr>
              <a:t>“Generate…”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85"/>
            <a:ext cx="5400040" cy="96774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17520"/>
            <a:ext cx="8425815" cy="1805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活动的基本用法与实例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  <a:sym typeface="+mn-ea"/>
              </a:rPr>
              <a:t>在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中重写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onOptionsItemSelected</a:t>
            </a:r>
            <a:r>
              <a:rPr lang="en-US" altLang="zh-CN" dirty="0">
                <a:solidFill>
                  <a:srgbClr val="0000CC"/>
                </a:solidFill>
                <a:sym typeface="+mn-ea"/>
              </a:rPr>
              <a:t>()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方法，来定义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CC"/>
                </a:solidFill>
                <a:sym typeface="+mn-ea"/>
              </a:rPr>
              <a:t>    菜单点击相应事件。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1785"/>
            <a:ext cx="7181215" cy="136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43860"/>
            <a:ext cx="1571625" cy="1047750"/>
          </a:xfrm>
          <a:prstGeom prst="rect">
            <a:avLst/>
          </a:prstGeom>
        </p:spPr>
      </p:pic>
      <p:sp>
        <p:nvSpPr>
          <p:cNvPr id="9" name="线形标注 1 8"/>
          <p:cNvSpPr/>
          <p:nvPr/>
        </p:nvSpPr>
        <p:spPr>
          <a:xfrm>
            <a:off x="5560060" y="1226820"/>
            <a:ext cx="2764155" cy="698500"/>
          </a:xfrm>
          <a:prstGeom prst="borderCallout1">
            <a:avLst>
              <a:gd name="adj1" fmla="val 55435"/>
              <a:gd name="adj2" fmla="val -4652"/>
              <a:gd name="adj3" fmla="val 77090"/>
              <a:gd name="adj4" fmla="val -995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ym typeface="+mn-ea"/>
              </a:rPr>
              <a:t>通过</a:t>
            </a:r>
            <a:r>
              <a:rPr lang="en-US" altLang="zh-CN" dirty="0">
                <a:sym typeface="+mn-ea"/>
              </a:rPr>
              <a:t>getItemId()</a:t>
            </a:r>
            <a:r>
              <a:rPr lang="zh-CN" altLang="en-US" dirty="0">
                <a:sym typeface="+mn-ea"/>
              </a:rPr>
              <a:t>来判断选择的是哪个菜单选项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</a:t>
            </a:r>
            <a:r>
              <a:rPr lang="zh-CN" altLang="en-US" dirty="0" smtClean="0">
                <a:sym typeface="+mn-ea"/>
              </a:rPr>
              <a:t>的销毁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  <a:sym typeface="+mn-ea"/>
              </a:rPr>
              <a:t>按钮的监听事件（改变按钮之前的功能，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实现</a:t>
            </a:r>
            <a:r>
              <a:rPr lang="zh-CN" altLang="en-US" dirty="0" smtClean="0">
                <a:solidFill>
                  <a:srgbClr val="0000CC"/>
                </a:solidFill>
                <a:sym typeface="+mn-ea"/>
              </a:rPr>
              <a:t>退出）</a:t>
            </a:r>
            <a:endParaRPr lang="zh-CN" altLang="en-US" dirty="0">
              <a:solidFill>
                <a:srgbClr val="0000CC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9622"/>
            <a:ext cx="6610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</a:t>
            </a:r>
            <a:r>
              <a:rPr lang="zh-CN" altLang="en-US" dirty="0" smtClean="0"/>
              <a:t>课学习内容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什么是活动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活动的基本用法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活动间的跳转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活动的生命周期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活动的启动模式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</a:t>
            </a:r>
            <a:r>
              <a:rPr lang="zh-CN" altLang="en-US" dirty="0" smtClean="0"/>
              <a:t>课学习内容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什么是活动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活动的基本用法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活动间的跳转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活动的生命周期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活动的启动模式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活动间的跳转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Intent</a:t>
            </a:r>
          </a:p>
        </p:txBody>
      </p:sp>
      <p:pic>
        <p:nvPicPr>
          <p:cNvPr id="4" name="图片 3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1447165"/>
            <a:ext cx="7954645" cy="1200150"/>
          </a:xfrm>
          <a:prstGeom prst="rect">
            <a:avLst/>
          </a:prstGeom>
        </p:spPr>
      </p:pic>
      <p:pic>
        <p:nvPicPr>
          <p:cNvPr id="5" name="图片 4" descr="捕获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2943225"/>
            <a:ext cx="803084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活动间的跳转：使用显示</a:t>
            </a:r>
            <a:r>
              <a:rPr lang="en-US" altLang="zh-CN" dirty="0"/>
              <a:t>Intent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432048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创建第二个活动</a:t>
            </a:r>
            <a:r>
              <a:rPr lang="en-US" altLang="zh-CN" dirty="0" err="1" smtClean="0">
                <a:solidFill>
                  <a:srgbClr val="0000CC"/>
                </a:solidFill>
              </a:rPr>
              <a:t>SecondActivity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右击</a:t>
            </a:r>
            <a:r>
              <a:rPr lang="en-US" altLang="zh-CN" dirty="0" err="1" smtClean="0"/>
              <a:t>com.example.activitytest</a:t>
            </a:r>
            <a:r>
              <a:rPr lang="zh-CN" altLang="en-US" dirty="0" smtClean="0"/>
              <a:t>包</a:t>
            </a:r>
            <a:r>
              <a:rPr lang="en-US" altLang="zh-CN" dirty="0" smtClean="0">
                <a:sym typeface="Wingdings" panose="05000000000000000000" pitchFamily="2" charset="2"/>
              </a:rPr>
              <a:t> New  Activity  Empty Activity</a:t>
            </a:r>
            <a:r>
              <a:rPr lang="zh-CN" altLang="en-US" dirty="0" smtClean="0">
                <a:sym typeface="Wingdings" panose="05000000000000000000" pitchFamily="2" charset="2"/>
              </a:rPr>
              <a:t>，创建</a:t>
            </a:r>
            <a:r>
              <a:rPr lang="en-US" altLang="zh-CN" dirty="0" err="1" smtClean="0">
                <a:sym typeface="Wingdings" panose="05000000000000000000" pitchFamily="2" charset="2"/>
              </a:rPr>
              <a:t>SecondActivity</a:t>
            </a:r>
            <a:r>
              <a:rPr lang="zh-CN" altLang="en-US" dirty="0" smtClean="0">
                <a:sym typeface="Wingdings" panose="05000000000000000000" pitchFamily="2" charset="2"/>
              </a:rPr>
              <a:t>，勾选</a:t>
            </a:r>
            <a:r>
              <a:rPr lang="en-US" altLang="zh-CN" dirty="0" smtClean="0">
                <a:sym typeface="Wingdings" panose="05000000000000000000" pitchFamily="2" charset="2"/>
              </a:rPr>
              <a:t>Generate Layout File</a:t>
            </a:r>
            <a:r>
              <a:rPr lang="zh-CN" altLang="en-US" dirty="0" smtClean="0">
                <a:sym typeface="Wingdings" panose="05000000000000000000" pitchFamily="2" charset="2"/>
              </a:rPr>
              <a:t>，布局命名为</a:t>
            </a:r>
            <a:r>
              <a:rPr lang="en-US" altLang="zh-CN" dirty="0" err="1" smtClean="0">
                <a:sym typeface="Wingdings" panose="05000000000000000000" pitchFamily="2" charset="2"/>
              </a:rPr>
              <a:t>second_layout</a:t>
            </a:r>
            <a:r>
              <a:rPr lang="zh-CN" altLang="en-US" dirty="0">
                <a:sym typeface="Wingdings" panose="05000000000000000000" pitchFamily="2" charset="2"/>
              </a:rPr>
              <a:t>，</a:t>
            </a:r>
            <a:r>
              <a:rPr lang="zh-CN" altLang="en-US" dirty="0" smtClean="0">
                <a:sym typeface="Wingdings" panose="05000000000000000000" pitchFamily="2" charset="2"/>
              </a:rPr>
              <a:t>但不勾选</a:t>
            </a:r>
            <a:r>
              <a:rPr lang="en-US" altLang="zh-CN" dirty="0" smtClean="0">
                <a:sym typeface="Wingdings" panose="05000000000000000000" pitchFamily="2" charset="2"/>
              </a:rPr>
              <a:t>Launcher Activity </a:t>
            </a:r>
            <a:r>
              <a:rPr lang="zh-CN" altLang="en-US" dirty="0" smtClean="0">
                <a:sym typeface="Wingdings" panose="05000000000000000000" pitchFamily="2" charset="2"/>
              </a:rPr>
              <a:t>（为什么？）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4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活动间的跳</a:t>
            </a:r>
            <a:r>
              <a:rPr lang="zh-CN" altLang="en-US" dirty="0" smtClean="0"/>
              <a:t>转：使用显示</a:t>
            </a:r>
            <a:r>
              <a:rPr lang="en-US" altLang="zh-CN" dirty="0" smtClean="0"/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修改</a:t>
            </a:r>
            <a:r>
              <a:rPr lang="en-US" altLang="zh-CN" dirty="0" smtClean="0">
                <a:solidFill>
                  <a:srgbClr val="0000CC"/>
                </a:solidFill>
              </a:rPr>
              <a:t>second_layout.xml</a:t>
            </a:r>
            <a:endParaRPr lang="en-US" altLang="zh-CN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C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63638"/>
            <a:ext cx="6600825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线形标注 1 7"/>
          <p:cNvSpPr/>
          <p:nvPr/>
        </p:nvSpPr>
        <p:spPr>
          <a:xfrm>
            <a:off x="5821045" y="3904615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69267"/>
              <a:gd name="adj4" fmla="val -823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添加一个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按钮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活动间的跳转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在</a:t>
            </a:r>
            <a:r>
              <a:rPr lang="en-US" altLang="zh-CN" dirty="0" smtClean="0">
                <a:solidFill>
                  <a:srgbClr val="0000CC"/>
                </a:solidFill>
              </a:rPr>
              <a:t>AndroidManifest.xml</a:t>
            </a:r>
            <a:r>
              <a:rPr lang="zh-CN" altLang="en-US" dirty="0" smtClean="0">
                <a:solidFill>
                  <a:srgbClr val="0000CC"/>
                </a:solidFill>
              </a:rPr>
              <a:t>中注册</a:t>
            </a:r>
            <a:r>
              <a:rPr lang="en-US" altLang="zh-CN" dirty="0" smtClean="0">
                <a:solidFill>
                  <a:srgbClr val="0000CC"/>
                </a:solidFill>
                <a:sym typeface="+mn-ea"/>
              </a:rPr>
              <a:t>Second</a:t>
            </a:r>
            <a:r>
              <a:rPr lang="en-US" altLang="zh-CN" dirty="0" smtClean="0">
                <a:solidFill>
                  <a:srgbClr val="0000CC"/>
                </a:solidFill>
              </a:rPr>
              <a:t>Avtivity</a:t>
            </a:r>
          </a:p>
          <a:p>
            <a:endParaRPr lang="zh-CN" altLang="en-US" dirty="0"/>
          </a:p>
        </p:txBody>
      </p:sp>
      <p:pic>
        <p:nvPicPr>
          <p:cNvPr id="4" name="图片 3" descr="捕获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140"/>
            <a:ext cx="7421245" cy="329628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8" name="线形标注 1 7"/>
          <p:cNvSpPr/>
          <p:nvPr/>
        </p:nvSpPr>
        <p:spPr>
          <a:xfrm>
            <a:off x="6435725" y="2673985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247519"/>
              <a:gd name="adj4" fmla="val -810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</a:t>
            </a:r>
            <a:r>
              <a:rPr lang="zh-CN" altLang="en-US" dirty="0" smtClean="0">
                <a:sym typeface="+mn-ea"/>
              </a:rPr>
              <a:t>SecondAvtivity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活动间的跳转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771550"/>
            <a:ext cx="8856984" cy="396044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修改</a:t>
            </a:r>
            <a:r>
              <a:rPr lang="en-US" altLang="zh-CN" dirty="0" smtClean="0">
                <a:solidFill>
                  <a:srgbClr val="0000CC"/>
                </a:solidFill>
              </a:rPr>
              <a:t>FirstActivity</a:t>
            </a:r>
            <a:r>
              <a:rPr lang="zh-CN" altLang="en-US" dirty="0" smtClean="0">
                <a:solidFill>
                  <a:srgbClr val="0000CC"/>
                </a:solidFill>
              </a:rPr>
              <a:t>中的点击事件</a:t>
            </a:r>
          </a:p>
          <a:p>
            <a:endParaRPr lang="zh-CN" altLang="en-US" dirty="0"/>
          </a:p>
        </p:txBody>
      </p:sp>
      <p:pic>
        <p:nvPicPr>
          <p:cNvPr id="4" name="图片 3" descr="捕获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905"/>
            <a:ext cx="7459345" cy="145732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8" name="线形标注 1 7"/>
          <p:cNvSpPr/>
          <p:nvPr/>
        </p:nvSpPr>
        <p:spPr>
          <a:xfrm>
            <a:off x="4854574" y="924560"/>
            <a:ext cx="4109913" cy="910337"/>
          </a:xfrm>
          <a:prstGeom prst="borderCallout1">
            <a:avLst>
              <a:gd name="adj1" fmla="val 55435"/>
              <a:gd name="adj2" fmla="val -4652"/>
              <a:gd name="adj3" fmla="val 143972"/>
              <a:gd name="adj4" fmla="val -346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新建一个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对象，传入</a:t>
            </a:r>
            <a:r>
              <a:rPr lang="en-US" altLang="zh-CN" dirty="0" smtClean="0"/>
              <a:t>FirstActivity.this</a:t>
            </a:r>
            <a:r>
              <a:rPr lang="zh-CN" altLang="en-US" dirty="0" smtClean="0"/>
              <a:t>作为上下文，</a:t>
            </a:r>
          </a:p>
          <a:p>
            <a:pPr algn="ctr"/>
            <a:r>
              <a:rPr lang="zh-CN" altLang="en-US" dirty="0" smtClean="0"/>
              <a:t>传入</a:t>
            </a:r>
            <a:r>
              <a:rPr lang="en-US" altLang="zh-CN" dirty="0" smtClean="0"/>
              <a:t>SecondActivity.class</a:t>
            </a:r>
            <a:r>
              <a:rPr lang="zh-CN" altLang="en-US" dirty="0" smtClean="0"/>
              <a:t>作为目标活动</a:t>
            </a:r>
          </a:p>
        </p:txBody>
      </p:sp>
      <p:sp>
        <p:nvSpPr>
          <p:cNvPr id="6" name="线形标注 1 5"/>
          <p:cNvSpPr/>
          <p:nvPr/>
        </p:nvSpPr>
        <p:spPr>
          <a:xfrm>
            <a:off x="5056505" y="3204210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48207"/>
              <a:gd name="adj4" fmla="val -6640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</a:t>
            </a:r>
            <a:r>
              <a:rPr lang="en-US" altLang="zh-CN" dirty="0" smtClean="0"/>
              <a:t>intent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活动间的跳转：使用隐式</a:t>
            </a:r>
            <a:r>
              <a:rPr lang="en-US" altLang="zh-CN" dirty="0">
                <a:sym typeface="+mn-ea"/>
              </a:rPr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为什么要用隐式</a:t>
            </a:r>
            <a:r>
              <a:rPr lang="en-US" altLang="zh-CN" dirty="0" smtClean="0">
                <a:solidFill>
                  <a:srgbClr val="0000CC"/>
                </a:solidFill>
              </a:rPr>
              <a:t>Intent</a:t>
            </a:r>
            <a:endParaRPr lang="zh-CN" altLang="en-US" dirty="0" smtClean="0">
              <a:solidFill>
                <a:srgbClr val="0000CC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Implicitly </a:t>
            </a:r>
            <a:r>
              <a:rPr lang="en-US" altLang="zh-CN" dirty="0"/>
              <a:t>Intent</a:t>
            </a:r>
            <a:r>
              <a:rPr lang="zh-CN" altLang="en-US" dirty="0"/>
              <a:t>很好的实现了调用者和被调用者之间的解耦：调用者通过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data</a:t>
            </a:r>
            <a:r>
              <a:rPr lang="zh-CN" altLang="en-US" dirty="0"/>
              <a:t>、</a:t>
            </a:r>
            <a:r>
              <a:rPr lang="en-US" altLang="zh-CN" dirty="0"/>
              <a:t>category</a:t>
            </a:r>
            <a:r>
              <a:rPr lang="zh-CN" altLang="en-US" dirty="0"/>
              <a:t>这三个方面描述他的</a:t>
            </a:r>
            <a:r>
              <a:rPr lang="en-US" altLang="zh-CN" dirty="0"/>
              <a:t>Intent</a:t>
            </a:r>
            <a:r>
              <a:rPr lang="zh-CN" altLang="en-US" dirty="0"/>
              <a:t>，被调用者通过在</a:t>
            </a:r>
            <a:r>
              <a:rPr lang="en-US" altLang="zh-CN" dirty="0"/>
              <a:t>manifest</a:t>
            </a:r>
            <a:r>
              <a:rPr lang="zh-CN" altLang="en-US" dirty="0"/>
              <a:t>文件中声明的一系列</a:t>
            </a:r>
            <a:r>
              <a:rPr lang="en-US" altLang="zh-CN" dirty="0"/>
              <a:t>Intent Filter</a:t>
            </a:r>
            <a:r>
              <a:rPr lang="zh-CN" altLang="en-US" dirty="0"/>
              <a:t>来描述自己能够响应哪些意图。如此一来，调用者和被调用者无需互相了解，通过</a:t>
            </a:r>
            <a:r>
              <a:rPr lang="en-US" altLang="zh-CN" dirty="0"/>
              <a:t>Implicitly Intent</a:t>
            </a:r>
            <a:r>
              <a:rPr lang="zh-CN" altLang="en-US" dirty="0"/>
              <a:t>这个联系他们的纽带就能很好的协同工作。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活动间的跳</a:t>
            </a:r>
            <a:r>
              <a:rPr lang="zh-CN" altLang="en-US" dirty="0" smtClean="0">
                <a:sym typeface="+mn-ea"/>
              </a:rPr>
              <a:t>转：使用隐式</a:t>
            </a:r>
            <a:r>
              <a:rPr lang="en-US" altLang="zh-CN" dirty="0" smtClean="0">
                <a:sym typeface="+mn-ea"/>
              </a:rPr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修改</a:t>
            </a:r>
            <a:r>
              <a:rPr lang="en-US" altLang="zh-CN" dirty="0" smtClean="0">
                <a:solidFill>
                  <a:srgbClr val="0000CC"/>
                </a:solidFill>
              </a:rPr>
              <a:t>AndroidManifest.xml</a:t>
            </a:r>
            <a:r>
              <a:rPr lang="zh-CN" altLang="en-US" dirty="0" smtClean="0">
                <a:solidFill>
                  <a:srgbClr val="0000CC"/>
                </a:solidFill>
              </a:rPr>
              <a:t>文件</a:t>
            </a:r>
            <a:r>
              <a:rPr lang="zh-CN" altLang="en-US" dirty="0">
                <a:solidFill>
                  <a:srgbClr val="0000CC"/>
                </a:solidFill>
              </a:rPr>
              <a:t>，配置</a:t>
            </a:r>
            <a:r>
              <a:rPr lang="en-US" altLang="zh-CN" dirty="0">
                <a:solidFill>
                  <a:srgbClr val="0000CC"/>
                </a:solidFill>
              </a:rPr>
              <a:t>SecondActivity</a:t>
            </a:r>
            <a:endParaRPr lang="zh-CN" altLang="en-US" dirty="0">
              <a:solidFill>
                <a:srgbClr val="0000CC"/>
              </a:solidFill>
            </a:endParaRPr>
          </a:p>
          <a:p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修改</a:t>
            </a:r>
            <a:r>
              <a:rPr lang="en-US" altLang="zh-CN" dirty="0">
                <a:solidFill>
                  <a:srgbClr val="0000CC"/>
                </a:solidFill>
              </a:rPr>
              <a:t>FirstActivity</a:t>
            </a:r>
            <a:r>
              <a:rPr lang="zh-CN" altLang="en-US" dirty="0">
                <a:solidFill>
                  <a:srgbClr val="0000CC"/>
                </a:solidFill>
              </a:rPr>
              <a:t>中的点击事件</a:t>
            </a:r>
          </a:p>
        </p:txBody>
      </p:sp>
      <p:pic>
        <p:nvPicPr>
          <p:cNvPr id="4" name="图片 3" descr="捕获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2" y="1287019"/>
            <a:ext cx="7192645" cy="141922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6346190" y="1024979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127783"/>
              <a:gd name="adj4" fmla="val -787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指定当前活动可以响应的</a:t>
            </a:r>
            <a:r>
              <a:rPr lang="en-US" altLang="zh-CN" dirty="0" smtClean="0"/>
              <a:t>action</a:t>
            </a:r>
          </a:p>
        </p:txBody>
      </p:sp>
      <p:pic>
        <p:nvPicPr>
          <p:cNvPr id="7" name="图片 6" descr="捕获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51860"/>
            <a:ext cx="7459345" cy="13906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9" name="线形标注 1 8"/>
          <p:cNvSpPr/>
          <p:nvPr/>
        </p:nvSpPr>
        <p:spPr>
          <a:xfrm>
            <a:off x="6470412" y="2262505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8489"/>
              <a:gd name="adj4" fmla="val -850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&lt;category&gt;</a:t>
            </a:r>
            <a:r>
              <a:rPr lang="zh-CN" altLang="en-US" dirty="0" smtClean="0"/>
              <a:t>标签包含一些附加信息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6356815" y="4334896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21389"/>
              <a:gd name="adj4" fmla="val -8328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将目标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传给</a:t>
            </a:r>
            <a:r>
              <a:rPr lang="en-US" altLang="zh-CN" dirty="0" smtClean="0"/>
              <a:t>Intent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FirstActivity</a:t>
            </a:r>
            <a:r>
              <a:rPr lang="zh-CN" altLang="en-US">
                <a:solidFill>
                  <a:srgbClr val="0000CC"/>
                </a:solidFill>
              </a:rPr>
              <a:t>中按钮点击事件</a:t>
            </a:r>
          </a:p>
        </p:txBody>
      </p:sp>
      <p:pic>
        <p:nvPicPr>
          <p:cNvPr id="4" name="图片 3" descr="捕获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2" y="1372959"/>
            <a:ext cx="6239510" cy="159067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10" name="线形标注 1 9"/>
          <p:cNvSpPr/>
          <p:nvPr/>
        </p:nvSpPr>
        <p:spPr>
          <a:xfrm>
            <a:off x="5741035" y="1018540"/>
            <a:ext cx="3131820" cy="804545"/>
          </a:xfrm>
          <a:prstGeom prst="borderCallout1">
            <a:avLst>
              <a:gd name="adj1" fmla="val 55435"/>
              <a:gd name="adj2" fmla="val -4652"/>
              <a:gd name="adj3" fmla="val 116101"/>
              <a:gd name="adj4" fmla="val -589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Intent.ACTION_VIEW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系统的内置动作，其内置值为</a:t>
            </a:r>
            <a:r>
              <a:rPr lang="en-US" altLang="zh-CN" dirty="0" smtClean="0"/>
              <a:t>android.intent.action.View</a:t>
            </a:r>
          </a:p>
        </p:txBody>
      </p:sp>
      <p:sp>
        <p:nvSpPr>
          <p:cNvPr id="5" name="线形标注 1 4"/>
          <p:cNvSpPr/>
          <p:nvPr/>
        </p:nvSpPr>
        <p:spPr>
          <a:xfrm>
            <a:off x="5123815" y="2630805"/>
            <a:ext cx="3749040" cy="1148080"/>
          </a:xfrm>
          <a:prstGeom prst="borderCallout1">
            <a:avLst>
              <a:gd name="adj1" fmla="val 55435"/>
              <a:gd name="adj2" fmla="val -4652"/>
              <a:gd name="adj3" fmla="val -22566"/>
              <a:gd name="adj4" fmla="val -486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setData()</a:t>
            </a:r>
            <a:r>
              <a:rPr lang="zh-CN" altLang="en-US" dirty="0" smtClean="0"/>
              <a:t>方法接收一个</a:t>
            </a:r>
            <a:r>
              <a:rPr lang="en-US" altLang="zh-CN" dirty="0" smtClean="0"/>
              <a:t>Uri</a:t>
            </a:r>
            <a:r>
              <a:rPr lang="zh-CN" altLang="en-US" dirty="0" smtClean="0"/>
              <a:t>对象，用于指定当前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正在操做的数据，</a:t>
            </a:r>
            <a:r>
              <a:rPr lang="en-US" altLang="zh-CN" dirty="0" smtClean="0"/>
              <a:t>Uri.parse()</a:t>
            </a:r>
            <a:r>
              <a:rPr lang="zh-CN" altLang="en-US" dirty="0" smtClean="0"/>
              <a:t>方法将一个网络字符串解析成一个</a:t>
            </a:r>
            <a:r>
              <a:rPr lang="en-US" altLang="zh-CN" dirty="0" smtClean="0">
                <a:sym typeface="+mn-ea"/>
              </a:rPr>
              <a:t>Uri</a:t>
            </a:r>
            <a:r>
              <a:rPr lang="zh-CN" altLang="en-US" dirty="0" smtClean="0">
                <a:sym typeface="+mn-ea"/>
              </a:rPr>
              <a:t>对象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5" y="1332865"/>
            <a:ext cx="9028430" cy="3328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本课容量大，一定要课后练习！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注意书本勘误，否则程序跑不起来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注意</a:t>
            </a:r>
            <a:r>
              <a:rPr lang="en-US" altLang="zh-CN" dirty="0" smtClean="0"/>
              <a:t>SDK</a:t>
            </a:r>
            <a:r>
              <a:rPr lang="zh-CN" altLang="en-US" dirty="0" smtClean="0"/>
              <a:t>最好装最新的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搞清楚手机型号与限制，如</a:t>
            </a:r>
            <a:r>
              <a:rPr lang="en-US" altLang="zh-CN" dirty="0" err="1" smtClean="0"/>
              <a:t>logcat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9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为了能够更加直观的了解，我们新建</a:t>
            </a:r>
            <a:r>
              <a:rPr lang="en-US" altLang="zh-CN">
                <a:solidFill>
                  <a:srgbClr val="0000CC"/>
                </a:solidFill>
              </a:rPr>
              <a:t>ThirdActivity</a:t>
            </a:r>
            <a:r>
              <a:rPr lang="zh-CN" altLang="en-US">
                <a:solidFill>
                  <a:srgbClr val="0000CC"/>
                </a:solidFill>
              </a:rPr>
              <a:t>，让它也能响应 </a:t>
            </a:r>
          </a:p>
          <a:p>
            <a:pPr marL="0" indent="0">
              <a:buNone/>
            </a:pPr>
            <a:r>
              <a:rPr lang="en-US" altLang="zh-CN">
                <a:solidFill>
                  <a:srgbClr val="0000CC"/>
                </a:solidFill>
              </a:rPr>
              <a:t>    </a:t>
            </a:r>
            <a:r>
              <a:rPr lang="zh-CN" altLang="en-US">
                <a:solidFill>
                  <a:srgbClr val="0000CC"/>
                </a:solidFill>
              </a:rPr>
              <a:t>打开网页的</a:t>
            </a:r>
            <a:r>
              <a:rPr lang="en-US" altLang="zh-CN">
                <a:solidFill>
                  <a:srgbClr val="0000CC"/>
                </a:solidFill>
              </a:rPr>
              <a:t>intent</a:t>
            </a: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pPr marL="0" lvl="1" indent="0">
              <a:buNone/>
            </a:pPr>
            <a:r>
              <a:rPr lang="zh-CN" altLang="en-US" sz="2000" dirty="0" smtClean="0">
                <a:sym typeface="+mn-ea"/>
              </a:rPr>
              <a:t>          </a:t>
            </a:r>
            <a:r>
              <a:rPr lang="en-US" altLang="zh-CN" sz="2000" dirty="0" smtClean="0">
                <a:sym typeface="+mn-ea"/>
              </a:rPr>
              <a:t>—</a:t>
            </a:r>
            <a:r>
              <a:rPr lang="zh-CN" altLang="en-US" sz="2000" dirty="0" smtClean="0">
                <a:sym typeface="+mn-ea"/>
              </a:rPr>
              <a:t>  右击</a:t>
            </a:r>
            <a:r>
              <a:rPr lang="en-US" altLang="zh-CN" sz="2000" dirty="0" err="1" smtClean="0">
                <a:sym typeface="+mn-ea"/>
              </a:rPr>
              <a:t>com.example.activitytest</a:t>
            </a:r>
            <a:r>
              <a:rPr lang="zh-CN" altLang="en-US" sz="2000" dirty="0" smtClean="0">
                <a:sym typeface="+mn-ea"/>
              </a:rPr>
              <a:t>包</a:t>
            </a:r>
            <a:r>
              <a:rPr lang="en-US" altLang="zh-CN" sz="2000" dirty="0" smtClean="0">
                <a:sym typeface="Wingdings" panose="05000000000000000000" pitchFamily="2" charset="2"/>
              </a:rPr>
              <a:t> New  Activity  Empty Activity</a:t>
            </a:r>
            <a:r>
              <a:rPr lang="zh-CN" altLang="en-US" sz="2000" dirty="0" smtClean="0">
                <a:sym typeface="Wingdings" panose="05000000000000000000" pitchFamily="2" charset="2"/>
              </a:rPr>
              <a:t>，创    </a:t>
            </a:r>
          </a:p>
          <a:p>
            <a:pPr marL="0" lvl="1" indent="0">
              <a:buNone/>
            </a:pPr>
            <a:r>
              <a:rPr lang="zh-CN" altLang="en-US" sz="2000" dirty="0" smtClean="0">
                <a:sym typeface="Wingdings" panose="05000000000000000000" pitchFamily="2" charset="2"/>
              </a:rPr>
              <a:t>                建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ThirdActivity</a:t>
            </a:r>
            <a:r>
              <a:rPr lang="zh-CN" altLang="en-US" sz="2000" dirty="0" smtClean="0">
                <a:sym typeface="Wingdings" panose="05000000000000000000" pitchFamily="2" charset="2"/>
              </a:rPr>
              <a:t>，勾选</a:t>
            </a:r>
            <a:r>
              <a:rPr lang="en-US" altLang="zh-CN" sz="2000" dirty="0" smtClean="0">
                <a:sym typeface="Wingdings" panose="05000000000000000000" pitchFamily="2" charset="2"/>
              </a:rPr>
              <a:t>Generate Layout File</a:t>
            </a:r>
            <a:r>
              <a:rPr lang="zh-CN" altLang="en-US" sz="2000" dirty="0" smtClean="0">
                <a:sym typeface="Wingdings" panose="05000000000000000000" pitchFamily="2" charset="2"/>
              </a:rPr>
              <a:t>，布局命名为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third_layout</a:t>
            </a:r>
            <a:r>
              <a:rPr lang="zh-CN" altLang="en-US" sz="2000" dirty="0" err="1" smtClean="0">
                <a:sym typeface="Wingdings" panose="05000000000000000000" pitchFamily="2" charset="2"/>
              </a:rPr>
              <a:t>。</a:t>
            </a:r>
          </a:p>
          <a:p>
            <a:pPr lvl="1"/>
            <a:endParaRPr lang="zh-CN" altLang="en-US" sz="2000" dirty="0" smtClean="0">
              <a:sym typeface="Wingdings" panose="05000000000000000000" pitchFamily="2" charset="2"/>
            </a:endParaRPr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zh-CN" altLang="en-US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third_layout.xml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4115"/>
            <a:ext cx="6619240" cy="1171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2225"/>
            <a:ext cx="406654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在</a:t>
            </a:r>
            <a:r>
              <a:rPr lang="en-US" altLang="zh-CN">
                <a:solidFill>
                  <a:srgbClr val="0000CC"/>
                </a:solidFill>
              </a:rPr>
              <a:t>AndroidManiFest.xml</a:t>
            </a:r>
            <a:r>
              <a:rPr lang="zh-CN" altLang="en-US">
                <a:solidFill>
                  <a:srgbClr val="0000CC"/>
                </a:solidFill>
              </a:rPr>
              <a:t>中修改</a:t>
            </a:r>
            <a:r>
              <a:rPr lang="en-US" altLang="zh-CN">
                <a:solidFill>
                  <a:srgbClr val="0000CC"/>
                </a:solidFill>
              </a:rPr>
              <a:t>ThirdActivity</a:t>
            </a:r>
            <a:r>
              <a:rPr lang="zh-CN" altLang="en-US">
                <a:solidFill>
                  <a:srgbClr val="0000CC"/>
                </a:solidFill>
              </a:rPr>
              <a:t>的注册信息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790"/>
            <a:ext cx="6974840" cy="156337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4711700" y="3067685"/>
            <a:ext cx="3117215" cy="575945"/>
          </a:xfrm>
          <a:prstGeom prst="borderCallout1">
            <a:avLst>
              <a:gd name="adj1" fmla="val 55435"/>
              <a:gd name="adj2" fmla="val -4652"/>
              <a:gd name="adj3" fmla="val -130540"/>
              <a:gd name="adj4" fmla="val -744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指定数据的协议是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，能够响应一个打开网页的</a:t>
            </a:r>
            <a:r>
              <a:rPr lang="en-US" altLang="zh-CN" dirty="0" smtClean="0"/>
              <a:t>intent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更多隐式</a:t>
            </a:r>
            <a:r>
              <a:rPr lang="en-US" altLang="zh-CN" dirty="0">
                <a:sym typeface="+mn-ea"/>
              </a:rPr>
              <a:t>Intent</a:t>
            </a:r>
            <a:r>
              <a:rPr lang="zh-CN" altLang="en-US" dirty="0">
                <a:sym typeface="+mn-ea"/>
              </a:rPr>
              <a:t>的用法</a:t>
            </a:r>
          </a:p>
        </p:txBody>
      </p:sp>
      <p:pic>
        <p:nvPicPr>
          <p:cNvPr id="5" name="图片 4" descr="捕获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3050"/>
            <a:ext cx="6238875" cy="168592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6117590" y="2736215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21389"/>
              <a:gd name="adj4" fmla="val -8328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跳转到拨号页面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88620" y="834390"/>
            <a:ext cx="8431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除了</a:t>
            </a:r>
            <a:r>
              <a:rPr lang="en-US" altLang="zh-CN"/>
              <a:t>http</a:t>
            </a:r>
            <a:r>
              <a:rPr lang="zh-CN" altLang="en-US"/>
              <a:t>协议外，还可以指定许多其他协议，例如</a:t>
            </a:r>
            <a:r>
              <a:rPr lang="en-US" altLang="zh-CN"/>
              <a:t>tel</a:t>
            </a:r>
            <a:r>
              <a:rPr lang="zh-CN" altLang="en-US"/>
              <a:t>表示拨打电话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活动间的数据传输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向下一个活动传递数据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Intent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中提供了一系列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putExtra()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方法的重载，可以把我们想要传递的数据暂存在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Intent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中，启动另一个活动后，再把这些数据从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Intent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中取出来。</a:t>
            </a:r>
          </a:p>
          <a:p>
            <a:pPr marL="0" indent="0">
              <a:buNone/>
            </a:pPr>
            <a:endParaRPr lang="zh-CN" altLang="en-US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存放数据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  putExtra()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方法接受两个参数，第一个参数是键，由于后面从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Intent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中取值，第二个参数才是真正要传递的数据</a:t>
            </a:r>
          </a:p>
          <a:p>
            <a:pPr marL="0" indent="0">
              <a:buNone/>
            </a:pPr>
            <a:endParaRPr lang="zh-CN" altLang="en-US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取出数据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zh-CN" altLang="en-US" dirty="0">
                <a:solidFill>
                  <a:schemeClr val="tx1"/>
                </a:solidFill>
              </a:rPr>
              <a:t>首先调用</a:t>
            </a:r>
            <a:r>
              <a:rPr lang="en-US" altLang="zh-CN" dirty="0">
                <a:solidFill>
                  <a:schemeClr val="tx1"/>
                </a:solidFill>
              </a:rPr>
              <a:t>getIntent()</a:t>
            </a:r>
            <a:r>
              <a:rPr lang="zh-CN" altLang="en-US" dirty="0">
                <a:solidFill>
                  <a:schemeClr val="tx1"/>
                </a:solidFill>
              </a:rPr>
              <a:t>方法获得</a:t>
            </a:r>
            <a:r>
              <a:rPr lang="en-US" altLang="zh-CN" dirty="0">
                <a:solidFill>
                  <a:schemeClr val="tx1"/>
                </a:solidFill>
              </a:rPr>
              <a:t>Intent</a:t>
            </a:r>
            <a:r>
              <a:rPr lang="zh-CN" altLang="en-US" dirty="0">
                <a:solidFill>
                  <a:schemeClr val="tx1"/>
                </a:solidFill>
              </a:rPr>
              <a:t>，在调用</a:t>
            </a:r>
            <a:r>
              <a:rPr lang="en-US" altLang="zh-CN" dirty="0">
                <a:solidFill>
                  <a:schemeClr val="tx1"/>
                </a:solidFill>
              </a:rPr>
              <a:t>getExtra()</a:t>
            </a:r>
            <a:r>
              <a:rPr lang="zh-CN" altLang="en-US" dirty="0">
                <a:solidFill>
                  <a:schemeClr val="tx1"/>
                </a:solidFill>
              </a:rPr>
              <a:t>方法来获取传递的数据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活动间的数据传输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709" y="431825"/>
            <a:ext cx="8856984" cy="3960440"/>
          </a:xfrm>
        </p:spPr>
        <p:txBody>
          <a:bodyPr/>
          <a:lstStyle/>
          <a:p>
            <a:pPr marL="0" indent="0">
              <a:buNone/>
            </a:pPr>
            <a:endParaRPr lang="zh-CN" altLang="en-US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修改</a:t>
            </a:r>
            <a:r>
              <a:rPr lang="en-US" altLang="zh-CN" dirty="0" smtClean="0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 dirty="0" smtClean="0">
                <a:solidFill>
                  <a:srgbClr val="0000CC"/>
                </a:solidFill>
                <a:sym typeface="+mn-ea"/>
              </a:rPr>
              <a:t>中的点击事件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4" name="图片 3" descr="捕获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4330"/>
            <a:ext cx="7440295" cy="189547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5699125" y="3192780"/>
            <a:ext cx="2340610" cy="575945"/>
          </a:xfrm>
          <a:prstGeom prst="borderCallout1">
            <a:avLst>
              <a:gd name="adj1" fmla="val 55435"/>
              <a:gd name="adj2" fmla="val -4652"/>
              <a:gd name="adj3" fmla="val -21389"/>
              <a:gd name="adj4" fmla="val -8328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通过</a:t>
            </a:r>
            <a:r>
              <a:rPr lang="en-US" altLang="zh-CN" dirty="0" smtClean="0"/>
              <a:t>putExtra()</a:t>
            </a:r>
            <a:r>
              <a:rPr lang="zh-CN" altLang="en-US" dirty="0" smtClean="0"/>
              <a:t>方法传递数据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活动间的数据传输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在</a:t>
            </a:r>
            <a:r>
              <a:rPr lang="en-US" altLang="zh-CN">
                <a:solidFill>
                  <a:srgbClr val="0000CC"/>
                </a:solidFill>
              </a:rPr>
              <a:t>SecondActivity</a:t>
            </a:r>
            <a:r>
              <a:rPr lang="zh-CN" altLang="en-US">
                <a:solidFill>
                  <a:srgbClr val="0000CC"/>
                </a:solidFill>
              </a:rPr>
              <a:t>中将传递的数据取出</a:t>
            </a:r>
          </a:p>
        </p:txBody>
      </p:sp>
      <p:pic>
        <p:nvPicPr>
          <p:cNvPr id="4" name="图片 3" descr="捕获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8120"/>
            <a:ext cx="6525260" cy="243903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5539105" y="1782445"/>
            <a:ext cx="2531745" cy="575945"/>
          </a:xfrm>
          <a:prstGeom prst="borderCallout1">
            <a:avLst>
              <a:gd name="adj1" fmla="val 55435"/>
              <a:gd name="adj2" fmla="val -4652"/>
              <a:gd name="adj3" fmla="val 166593"/>
              <a:gd name="adj4" fmla="val -782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获得启动</a:t>
            </a:r>
            <a:r>
              <a:rPr lang="en-US" altLang="zh-CN" dirty="0" smtClean="0"/>
              <a:t>SecondActivity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Intent</a:t>
            </a:r>
          </a:p>
        </p:txBody>
      </p:sp>
      <p:sp>
        <p:nvSpPr>
          <p:cNvPr id="5" name="线形标注 1 4"/>
          <p:cNvSpPr/>
          <p:nvPr/>
        </p:nvSpPr>
        <p:spPr>
          <a:xfrm>
            <a:off x="5538470" y="3097530"/>
            <a:ext cx="2532380" cy="575945"/>
          </a:xfrm>
          <a:prstGeom prst="borderCallout1">
            <a:avLst>
              <a:gd name="adj1" fmla="val 55435"/>
              <a:gd name="adj2" fmla="val -4652"/>
              <a:gd name="adj3" fmla="val -8489"/>
              <a:gd name="adj4" fmla="val -524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调用</a:t>
            </a:r>
            <a:r>
              <a:rPr lang="en-US" altLang="zh-CN" dirty="0" smtClean="0"/>
              <a:t>getStringExtra()</a:t>
            </a:r>
            <a:r>
              <a:rPr lang="zh-CN" altLang="en-US" dirty="0" smtClean="0"/>
              <a:t>方法得到传递的数据</a:t>
            </a:r>
          </a:p>
        </p:txBody>
      </p:sp>
      <p:sp>
        <p:nvSpPr>
          <p:cNvPr id="7" name="线形标注 1 6"/>
          <p:cNvSpPr/>
          <p:nvPr/>
        </p:nvSpPr>
        <p:spPr>
          <a:xfrm>
            <a:off x="5539105" y="3907155"/>
            <a:ext cx="2532380" cy="575945"/>
          </a:xfrm>
          <a:prstGeom prst="borderCallout1">
            <a:avLst>
              <a:gd name="adj1" fmla="val 55435"/>
              <a:gd name="adj2" fmla="val -4652"/>
              <a:gd name="adj3" fmla="val -107938"/>
              <a:gd name="adj4" fmla="val -79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 smtClean="0"/>
              <a:t>在</a:t>
            </a:r>
            <a:r>
              <a:rPr lang="en-US" altLang="zh-CN" dirty="0" smtClean="0"/>
              <a:t>Logcat</a:t>
            </a:r>
            <a:r>
              <a:rPr lang="zh-CN" altLang="en-US" dirty="0" smtClean="0"/>
              <a:t>打印获得到的数据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返回数据给上一个活动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返回数据给上一个活动</a:t>
            </a: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7" name="图片 6" descr="捕获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1494155"/>
            <a:ext cx="8087995" cy="2515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返回数据给上一个活动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中的按钮点击事件</a:t>
            </a:r>
          </a:p>
          <a:p>
            <a:endParaRPr lang="zh-CN" altLang="en-US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在</a:t>
            </a:r>
            <a:r>
              <a:rPr lang="en-US" altLang="zh-CN" dirty="0" err="1">
                <a:solidFill>
                  <a:srgbClr val="0000CC"/>
                </a:solidFill>
              </a:rPr>
              <a:t>FirstActivity</a:t>
            </a:r>
            <a:r>
              <a:rPr lang="zh-CN" altLang="en-US" dirty="0">
                <a:solidFill>
                  <a:srgbClr val="0000CC"/>
                </a:solidFill>
              </a:rPr>
              <a:t>中重写</a:t>
            </a:r>
            <a:r>
              <a:rPr lang="en-US" altLang="zh-CN" dirty="0" err="1">
                <a:solidFill>
                  <a:srgbClr val="0000CC"/>
                </a:solidFill>
              </a:rPr>
              <a:t>onActivityResult</a:t>
            </a:r>
            <a:r>
              <a:rPr lang="en-US" altLang="zh-CN" dirty="0">
                <a:solidFill>
                  <a:srgbClr val="0000CC"/>
                </a:solidFill>
              </a:rPr>
              <a:t>()</a:t>
            </a:r>
            <a:r>
              <a:rPr lang="zh-CN" altLang="en-US" dirty="0">
                <a:solidFill>
                  <a:srgbClr val="0000CC"/>
                </a:solidFill>
              </a:rPr>
              <a:t>函数</a:t>
            </a:r>
          </a:p>
        </p:txBody>
      </p:sp>
      <p:pic>
        <p:nvPicPr>
          <p:cNvPr id="4" name="图片 3" descr="捕获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01122"/>
            <a:ext cx="6192688" cy="121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捕获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129100"/>
            <a:ext cx="5915000" cy="171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5976980" y="902936"/>
            <a:ext cx="2966085" cy="818515"/>
          </a:xfrm>
          <a:prstGeom prst="borderCallout1">
            <a:avLst>
              <a:gd name="adj1" fmla="val 55435"/>
              <a:gd name="adj2" fmla="val -4652"/>
              <a:gd name="adj3" fmla="val 143444"/>
              <a:gd name="adj4" fmla="val -44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这个方法启动的活动在被销毁时会返回一个结果给上一个活动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返回数据给上一个活动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SecondActivity</a:t>
            </a:r>
            <a:r>
              <a:rPr lang="zh-CN" altLang="en-US">
                <a:solidFill>
                  <a:srgbClr val="0000CC"/>
                </a:solidFill>
              </a:rPr>
              <a:t>中的按钮点击事件</a:t>
            </a:r>
          </a:p>
        </p:txBody>
      </p:sp>
      <p:pic>
        <p:nvPicPr>
          <p:cNvPr id="4" name="图片 3" descr="捕获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9985"/>
            <a:ext cx="6468110" cy="2715260"/>
          </a:xfrm>
          <a:prstGeom prst="rect">
            <a:avLst/>
          </a:prstGeom>
        </p:spPr>
      </p:pic>
      <p:pic>
        <p:nvPicPr>
          <p:cNvPr id="5" name="图片 4" descr="捕获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65245"/>
            <a:ext cx="5334635" cy="1019175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6144895" y="1671955"/>
            <a:ext cx="2117725" cy="670560"/>
          </a:xfrm>
          <a:prstGeom prst="borderCallout1">
            <a:avLst>
              <a:gd name="adj1" fmla="val 55435"/>
              <a:gd name="adj2" fmla="val -4652"/>
              <a:gd name="adj3" fmla="val 211553"/>
              <a:gd name="adj4" fmla="val -7151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创建一个用于传递数据的</a:t>
            </a:r>
            <a:r>
              <a:rPr lang="en-US" altLang="zh-CN" dirty="0" smtClean="0"/>
              <a:t>Intent</a:t>
            </a:r>
          </a:p>
        </p:txBody>
      </p:sp>
      <p:sp>
        <p:nvSpPr>
          <p:cNvPr id="7" name="线形标注 1 6"/>
          <p:cNvSpPr/>
          <p:nvPr/>
        </p:nvSpPr>
        <p:spPr>
          <a:xfrm>
            <a:off x="6144895" y="2628265"/>
            <a:ext cx="2392680" cy="467995"/>
          </a:xfrm>
          <a:prstGeom prst="borderCallout1">
            <a:avLst>
              <a:gd name="adj1" fmla="val 55435"/>
              <a:gd name="adj2" fmla="val -4652"/>
              <a:gd name="adj3" fmla="val 148032"/>
              <a:gd name="adj4" fmla="val -618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把数据添加到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中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6144895" y="3496945"/>
            <a:ext cx="2688590" cy="368300"/>
          </a:xfrm>
          <a:prstGeom prst="borderCallout1">
            <a:avLst>
              <a:gd name="adj1" fmla="val 55435"/>
              <a:gd name="adj2" fmla="val -4652"/>
              <a:gd name="adj3" fmla="val 29482"/>
              <a:gd name="adj4" fmla="val -554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将内容返回给</a:t>
            </a:r>
            <a:r>
              <a:rPr lang="en-US" altLang="zh-CN" dirty="0" smtClean="0"/>
              <a:t>FirstActivity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什么是活动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432048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官方定义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An </a:t>
            </a:r>
            <a:r>
              <a:rPr lang="en-US" altLang="zh-CN" dirty="0"/>
              <a:t>activity provides </a:t>
            </a:r>
            <a:r>
              <a:rPr lang="en-US" altLang="zh-CN" dirty="0">
                <a:solidFill>
                  <a:srgbClr val="FF0000"/>
                </a:solidFill>
              </a:rPr>
              <a:t>the window in which the app </a:t>
            </a:r>
            <a:r>
              <a:rPr lang="en-US" altLang="zh-CN" b="1" dirty="0">
                <a:solidFill>
                  <a:srgbClr val="FF0000"/>
                </a:solidFill>
              </a:rPr>
              <a:t>draws its UI</a:t>
            </a:r>
            <a:r>
              <a:rPr lang="en-US" altLang="zh-CN" dirty="0"/>
              <a:t>. This window </a:t>
            </a:r>
            <a:r>
              <a:rPr lang="en-US" altLang="zh-CN" dirty="0">
                <a:solidFill>
                  <a:srgbClr val="FF0000"/>
                </a:solidFill>
              </a:rPr>
              <a:t>typically </a:t>
            </a:r>
            <a:r>
              <a:rPr lang="en-US" altLang="zh-CN" b="1" dirty="0">
                <a:solidFill>
                  <a:srgbClr val="FF0000"/>
                </a:solidFill>
              </a:rPr>
              <a:t>fills the screen</a:t>
            </a:r>
            <a:r>
              <a:rPr lang="en-US" altLang="zh-CN" dirty="0"/>
              <a:t>, but may be smaller than the screen and float on top of other windows. </a:t>
            </a:r>
            <a:r>
              <a:rPr lang="en-US" altLang="zh-CN" dirty="0">
                <a:solidFill>
                  <a:srgbClr val="FF0000"/>
                </a:solidFill>
              </a:rPr>
              <a:t>Generally, </a:t>
            </a:r>
            <a:r>
              <a:rPr lang="en-US" altLang="zh-CN" b="1" dirty="0">
                <a:solidFill>
                  <a:srgbClr val="FF0000"/>
                </a:solidFill>
              </a:rPr>
              <a:t>one activity implements one screen in an app.</a:t>
            </a:r>
            <a:r>
              <a:rPr lang="en-US" altLang="zh-CN" b="1" dirty="0"/>
              <a:t> </a:t>
            </a:r>
            <a:r>
              <a:rPr lang="en-US" altLang="zh-CN" dirty="0"/>
              <a:t>For instance, one of an app’s activities may implement a </a:t>
            </a:r>
            <a:r>
              <a:rPr lang="en-US" altLang="zh-CN" i="1" dirty="0"/>
              <a:t>Preferences</a:t>
            </a:r>
            <a:r>
              <a:rPr lang="en-US" altLang="zh-CN" dirty="0"/>
              <a:t> screen, while another activity implements a </a:t>
            </a:r>
            <a:r>
              <a:rPr lang="en-US" altLang="zh-CN" i="1" dirty="0"/>
              <a:t>Select Photo</a:t>
            </a:r>
            <a:r>
              <a:rPr lang="en-US" altLang="zh-CN" dirty="0"/>
              <a:t> screen</a:t>
            </a:r>
            <a:r>
              <a:rPr lang="en-US" altLang="zh-CN" dirty="0" smtClean="0"/>
              <a:t>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Most apps contain multiple screens, which means </a:t>
            </a:r>
            <a:r>
              <a:rPr lang="en-US" altLang="zh-CN" dirty="0" smtClean="0"/>
              <a:t>they </a:t>
            </a:r>
            <a:r>
              <a:rPr lang="en-US" altLang="zh-CN" dirty="0">
                <a:solidFill>
                  <a:srgbClr val="FF0000"/>
                </a:solidFill>
              </a:rPr>
              <a:t>comprise multiple activities</a:t>
            </a:r>
            <a:r>
              <a:rPr lang="en-US" altLang="zh-CN" dirty="0"/>
              <a:t>. Typically, one activity in an app is </a:t>
            </a:r>
            <a:r>
              <a:rPr lang="en-US" altLang="zh-CN" dirty="0" smtClean="0"/>
              <a:t>specified as </a:t>
            </a:r>
            <a:r>
              <a:rPr lang="en-US" altLang="zh-CN" b="1" dirty="0" smtClean="0">
                <a:solidFill>
                  <a:srgbClr val="FF0000"/>
                </a:solidFill>
              </a:rPr>
              <a:t>the main activity</a:t>
            </a:r>
            <a:r>
              <a:rPr lang="en-US" altLang="zh-CN" dirty="0" smtClean="0"/>
              <a:t>, </a:t>
            </a:r>
            <a:r>
              <a:rPr lang="en-US" altLang="zh-CN" dirty="0"/>
              <a:t>which is </a:t>
            </a:r>
            <a:r>
              <a:rPr lang="en-US" altLang="zh-CN" dirty="0">
                <a:solidFill>
                  <a:srgbClr val="FF0000"/>
                </a:solidFill>
              </a:rPr>
              <a:t>the first screen </a:t>
            </a:r>
            <a:r>
              <a:rPr lang="en-US" altLang="zh-CN" dirty="0"/>
              <a:t>to appear when the user launches the app. </a:t>
            </a:r>
            <a:r>
              <a:rPr lang="en-US" altLang="zh-CN" dirty="0">
                <a:solidFill>
                  <a:srgbClr val="FF0000"/>
                </a:solidFill>
              </a:rPr>
              <a:t>Each activity can then start another activity in order to perform different actions.</a:t>
            </a:r>
            <a:r>
              <a:rPr lang="en-US" altLang="zh-CN" dirty="0"/>
              <a:t> For example, the main activity in a simple e-mail app may provide the screen that shows an e-mail inbox. From there, the main activity might launch other activities that provide screens for tasks like writing e-mails and opening individual e-mails</a:t>
            </a:r>
            <a:r>
              <a:rPr lang="en-US" altLang="zh-CN" dirty="0" smtClean="0"/>
              <a:t>.</a:t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返回数据给上一个活动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319530"/>
            <a:ext cx="8218805" cy="30759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</a:t>
            </a:r>
            <a:r>
              <a:rPr lang="zh-CN" altLang="en-US" dirty="0" smtClean="0"/>
              <a:t>课学习内容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什么是活动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活动的基本用法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活动间的跳转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活动的生命周期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活动的启动模式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返回栈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8870"/>
            <a:ext cx="7990205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2737485"/>
            <a:ext cx="634301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活动状态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889000"/>
            <a:ext cx="6152515" cy="40703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" y="771525"/>
            <a:ext cx="8856980" cy="45275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活动的生存期</a:t>
            </a: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960" y="1256665"/>
            <a:ext cx="863219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Activity类中定义了七个回掉方法，覆盖了活动生命周期的每一个环节：</a:t>
            </a:r>
          </a:p>
          <a:p>
            <a:r>
              <a:rPr lang="zh-CN" altLang="en-US" sz="1400"/>
              <a:t>1、 onCreate()</a:t>
            </a:r>
          </a:p>
          <a:p>
            <a:r>
              <a:rPr lang="zh-CN" altLang="en-US" sz="1400"/>
              <a:t>每个活动中都重写这个方法，他会在活动第一次被创建的时候调用，你应该在这个方法中完成活动的初始化操作，比如加载布局、绑定事件。</a:t>
            </a:r>
          </a:p>
          <a:p>
            <a:r>
              <a:rPr lang="zh-CN" altLang="en-US" sz="1400"/>
              <a:t>2、 onStart()</a:t>
            </a:r>
          </a:p>
          <a:p>
            <a:r>
              <a:rPr lang="zh-CN" altLang="en-US" sz="1400"/>
              <a:t>这个方法在活动由不可见变为可见的时候调用</a:t>
            </a:r>
          </a:p>
          <a:p>
            <a:r>
              <a:rPr lang="zh-CN" altLang="en-US" sz="1400"/>
              <a:t>3、 onResume()</a:t>
            </a:r>
          </a:p>
          <a:p>
            <a:r>
              <a:rPr lang="zh-CN" altLang="en-US" sz="1400"/>
              <a:t>活动准备好和用户进行交互时调用，此时的活动一定位于返回栈的栈顶，并且处于运行状态</a:t>
            </a:r>
          </a:p>
          <a:p>
            <a:r>
              <a:rPr lang="zh-CN" altLang="en-US" sz="1400"/>
              <a:t>4、 onPause()</a:t>
            </a:r>
          </a:p>
          <a:p>
            <a:r>
              <a:rPr lang="zh-CN" altLang="en-US" sz="1400"/>
              <a:t>在系统准备去启动或者恢复另一个活动的时候调用</a:t>
            </a:r>
          </a:p>
          <a:p>
            <a:r>
              <a:rPr lang="zh-CN" altLang="en-US" sz="1400"/>
              <a:t>5、 onStop()</a:t>
            </a:r>
          </a:p>
          <a:p>
            <a:r>
              <a:rPr lang="zh-CN" altLang="en-US" sz="1400"/>
              <a:t>这个方法在活动完全不可见的时候调用</a:t>
            </a:r>
          </a:p>
          <a:p>
            <a:r>
              <a:rPr lang="zh-CN" altLang="en-US" sz="1400"/>
              <a:t>6、 onDestroy()</a:t>
            </a:r>
          </a:p>
          <a:p>
            <a:r>
              <a:rPr lang="zh-CN" altLang="en-US" sz="1400"/>
              <a:t>这个方法在活动被销毁之前调用，之后活动的状态将变为销毁状态</a:t>
            </a:r>
          </a:p>
          <a:p>
            <a:r>
              <a:rPr lang="zh-CN" altLang="en-US" sz="1400"/>
              <a:t>7、 onRestart()</a:t>
            </a:r>
          </a:p>
          <a:p>
            <a:r>
              <a:rPr lang="zh-CN" altLang="en-US" sz="1400"/>
              <a:t>这个方法咋活动由停止状态变为运行状态之前调用，也就是活动被重新启动了。</a:t>
            </a:r>
          </a:p>
          <a:p>
            <a:r>
              <a:rPr lang="zh-CN" altLang="en-US" sz="1400"/>
              <a:t>以上七个方法除了onRestart()方法，其他都是两两相对的。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活动的三种生存期</a:t>
            </a: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一、 完整生存期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活动在onCreate()方法和onDestroy()方法之间所经历的，就是完整生存期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二、 可见生存期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活动在onStart()方法和onStop()之间所经历的，在可见生命期内，活动对于用户总是可见的，即便有可能无法和用户进行交互。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三、 前台生存期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/>
                </a:solidFill>
              </a:rPr>
              <a:t>活动在onResume()方法和onPause()方法之间所经历的，这个生存期内，活动总是处于运行状态，此时的活动是可以和用户进行相互的，我们平时看到和接触最多的也是这个状态下的活动。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生命周期示意图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57200" y="1608455"/>
          <a:ext cx="810768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3" imgW="6580505" imgH="2089785" progId="Visio.Drawing.15">
                  <p:embed/>
                </p:oleObj>
              </mc:Choice>
              <mc:Fallback>
                <p:oleObj r:id="rId3" imgW="6580505" imgH="208978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608455"/>
                        <a:ext cx="8107680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首先关闭</a:t>
            </a:r>
            <a:r>
              <a:rPr lang="en-US" altLang="zh-CN">
                <a:solidFill>
                  <a:srgbClr val="0000CC"/>
                </a:solidFill>
              </a:rPr>
              <a:t>ActivityTest</a:t>
            </a:r>
            <a:r>
              <a:rPr lang="zh-CN" altLang="en-US">
                <a:solidFill>
                  <a:srgbClr val="0000CC"/>
                </a:solidFill>
              </a:rPr>
              <a:t>项目，点击导航栏</a:t>
            </a:r>
            <a:r>
              <a:rPr lang="en-US" altLang="zh-CN">
                <a:solidFill>
                  <a:srgbClr val="0000CC"/>
                </a:solidFill>
              </a:rPr>
              <a:t>File-&gt;Close Project</a:t>
            </a:r>
          </a:p>
          <a:p>
            <a:r>
              <a:rPr lang="zh-CN" altLang="en-US">
                <a:solidFill>
                  <a:srgbClr val="0000CC"/>
                </a:solidFill>
              </a:rPr>
              <a:t>新建一个</a:t>
            </a:r>
            <a:r>
              <a:rPr lang="en-US" altLang="zh-CN">
                <a:solidFill>
                  <a:srgbClr val="0000CC"/>
                </a:solidFill>
              </a:rPr>
              <a:t>ActivityLifeCycleTest</a:t>
            </a:r>
            <a:r>
              <a:rPr lang="zh-CN" altLang="en-US">
                <a:solidFill>
                  <a:srgbClr val="0000CC"/>
                </a:solidFill>
              </a:rPr>
              <a:t>项目。</a:t>
            </a:r>
          </a:p>
          <a:p>
            <a:pPr marL="0" indent="0">
              <a:buNone/>
            </a:pPr>
            <a:r>
              <a:rPr lang="zh-CN" altLang="en-US">
                <a:solidFill>
                  <a:srgbClr val="0000CC"/>
                </a:solidFill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 </a:t>
            </a:r>
            <a:r>
              <a:rPr lang="zh-CN" altLang="en-US" sz="1600">
                <a:solidFill>
                  <a:schemeClr val="tx1"/>
                </a:solidFill>
              </a:rPr>
              <a:t>勾选  </a:t>
            </a:r>
            <a:r>
              <a:rPr lang="en-US" altLang="zh-CN" sz="1600">
                <a:solidFill>
                  <a:schemeClr val="tx1"/>
                </a:solidFill>
              </a:rPr>
              <a:t>Launcher Activity</a:t>
            </a:r>
            <a:r>
              <a:rPr lang="zh-CN" altLang="en-US" sz="1600">
                <a:solidFill>
                  <a:schemeClr val="tx1"/>
                </a:solidFill>
              </a:rPr>
              <a:t>来将创建的活动设置为主活动，创建的活动名和布局名都是用默认值</a:t>
            </a:r>
          </a:p>
          <a:p>
            <a:pPr marL="0" indent="0">
              <a:buNone/>
            </a:pPr>
            <a:endParaRPr lang="zh-CN" altLang="en-US" sz="1800">
              <a:solidFill>
                <a:schemeClr val="tx1"/>
              </a:solidFill>
            </a:endParaRPr>
          </a:p>
          <a:p>
            <a:r>
              <a:rPr lang="zh-CN" altLang="en-US" sz="1800">
                <a:solidFill>
                  <a:srgbClr val="0000CC"/>
                </a:solidFill>
              </a:rPr>
              <a:t>再创建两个子活动</a:t>
            </a:r>
            <a:r>
              <a:rPr lang="en-US" altLang="zh-CN" sz="1800">
                <a:solidFill>
                  <a:srgbClr val="0000CC"/>
                </a:solidFill>
              </a:rPr>
              <a:t>NormalActivity</a:t>
            </a:r>
            <a:r>
              <a:rPr lang="zh-CN" altLang="en-US" sz="1800">
                <a:solidFill>
                  <a:srgbClr val="0000CC"/>
                </a:solidFill>
              </a:rPr>
              <a:t>和</a:t>
            </a:r>
            <a:r>
              <a:rPr lang="en-US" altLang="zh-CN" sz="1800">
                <a:solidFill>
                  <a:srgbClr val="0000CC"/>
                </a:solidFill>
              </a:rPr>
              <a:t>DialogActivity</a:t>
            </a:r>
          </a:p>
          <a:p>
            <a:pPr marL="0" indent="0">
              <a:buNone/>
            </a:pPr>
            <a:r>
              <a:rPr lang="en-US" altLang="zh-CN" sz="1800">
                <a:solidFill>
                  <a:srgbClr val="0000CC"/>
                </a:solidFill>
              </a:rPr>
              <a:t>     </a:t>
            </a: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 </a:t>
            </a:r>
            <a:r>
              <a:rPr lang="zh-CN" altLang="en-US" sz="1600">
                <a:solidFill>
                  <a:schemeClr val="tx1"/>
                </a:solidFill>
              </a:rPr>
              <a:t>右击</a:t>
            </a:r>
            <a:r>
              <a:rPr lang="en-US" altLang="zh-CN" sz="1600">
                <a:solidFill>
                  <a:schemeClr val="tx1"/>
                </a:solidFill>
              </a:rPr>
              <a:t>com.example.activitylifecycletest</a:t>
            </a:r>
            <a:r>
              <a:rPr lang="zh-CN" altLang="en-US" sz="1600">
                <a:solidFill>
                  <a:schemeClr val="tx1"/>
                </a:solidFill>
              </a:rPr>
              <a:t>包</a:t>
            </a:r>
            <a:r>
              <a:rPr lang="en-US" altLang="zh-CN" sz="1600">
                <a:solidFill>
                  <a:schemeClr val="tx1"/>
                </a:solidFill>
              </a:rPr>
              <a:t>-&gt;New-&gt;Activity-&gt;Empty Activity,</a:t>
            </a:r>
            <a:r>
              <a:rPr lang="zh-CN" altLang="en-US" sz="1600">
                <a:solidFill>
                  <a:schemeClr val="tx1"/>
                </a:solidFill>
              </a:rPr>
              <a:t>新建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NormalActivity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，布局名为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normal_layout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，然后同样的方式创建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DialogActivity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，布局名为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dialog_layout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457200" lvl="1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编辑</a:t>
            </a:r>
            <a:r>
              <a:rPr lang="en-US" altLang="zh-CN">
                <a:solidFill>
                  <a:srgbClr val="0000CC"/>
                </a:solidFill>
              </a:rPr>
              <a:t>normal_layout.xml</a:t>
            </a:r>
            <a:r>
              <a:rPr lang="zh-CN" altLang="en-US">
                <a:solidFill>
                  <a:srgbClr val="0000CC"/>
                </a:solidFill>
              </a:rPr>
              <a:t>文件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r>
              <a:rPr lang="zh-CN" altLang="en-US">
                <a:solidFill>
                  <a:srgbClr val="0000CC"/>
                </a:solidFill>
              </a:rPr>
              <a:t>编辑</a:t>
            </a:r>
            <a:r>
              <a:rPr lang="en-US" altLang="zh-CN">
                <a:solidFill>
                  <a:srgbClr val="0000CC"/>
                </a:solidFill>
              </a:rPr>
              <a:t>dialog_layout.xml</a:t>
            </a:r>
            <a:r>
              <a:rPr lang="zh-CN" altLang="en-US">
                <a:solidFill>
                  <a:srgbClr val="0000CC"/>
                </a:solidFill>
              </a:rPr>
              <a:t>文件</a:t>
            </a:r>
          </a:p>
          <a:p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930140" cy="171005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5266415" y="1433796"/>
            <a:ext cx="2966085" cy="818515"/>
          </a:xfrm>
          <a:prstGeom prst="borderCallout1">
            <a:avLst>
              <a:gd name="adj1" fmla="val 55435"/>
              <a:gd name="adj2" fmla="val -4652"/>
              <a:gd name="adj3" fmla="val 105822"/>
              <a:gd name="adj4" fmla="val -4730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使用</a:t>
            </a:r>
            <a:r>
              <a:rPr lang="en-US" altLang="zh-CN" dirty="0" smtClean="0"/>
              <a:t>TextView</a:t>
            </a:r>
            <a:r>
              <a:rPr lang="zh-CN" altLang="en-US" dirty="0" smtClean="0"/>
              <a:t>来显示一行文字，下一章我们会学习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30575"/>
            <a:ext cx="4930140" cy="173037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修改</a:t>
            </a:r>
            <a:r>
              <a:rPr lang="en-US" altLang="zh-CN" dirty="0">
                <a:solidFill>
                  <a:srgbClr val="0000CC"/>
                </a:solidFill>
              </a:rPr>
              <a:t>AndroidManifest.xml</a:t>
            </a:r>
            <a:r>
              <a:rPr lang="zh-CN" altLang="en-US" dirty="0">
                <a:solidFill>
                  <a:srgbClr val="0000CC"/>
                </a:solidFill>
              </a:rPr>
              <a:t>的</a:t>
            </a:r>
            <a:r>
              <a:rPr lang="en-US" altLang="zh-CN" dirty="0">
                <a:solidFill>
                  <a:srgbClr val="0000CC"/>
                </a:solidFill>
              </a:rPr>
              <a:t>&lt;activity&gt;</a:t>
            </a:r>
            <a:r>
              <a:rPr lang="zh-CN" altLang="en-US" dirty="0">
                <a:solidFill>
                  <a:srgbClr val="0000CC"/>
                </a:solidFill>
              </a:rPr>
              <a:t>标签的配置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11605"/>
            <a:ext cx="5146040" cy="116395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4852395" y="2748881"/>
            <a:ext cx="2966085" cy="1767085"/>
          </a:xfrm>
          <a:prstGeom prst="borderCallout1">
            <a:avLst>
              <a:gd name="adj1" fmla="val 55435"/>
              <a:gd name="adj2" fmla="val -4652"/>
              <a:gd name="adj3" fmla="val -49646"/>
              <a:gd name="adj4" fmla="val -5659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用来指定活动的主题，这里指定</a:t>
            </a:r>
            <a:r>
              <a:rPr lang="en-US" altLang="zh-CN" dirty="0" smtClean="0"/>
              <a:t>DialogActivity</a:t>
            </a:r>
            <a:r>
              <a:rPr lang="zh-CN" altLang="en-US" dirty="0" smtClean="0"/>
              <a:t>使用对话框式的</a:t>
            </a:r>
            <a:r>
              <a:rPr lang="zh-CN" altLang="en-US" dirty="0" smtClean="0"/>
              <a:t>主题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注意此处有错，要勘误！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什么是活动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活动（</a:t>
            </a:r>
            <a:r>
              <a:rPr lang="en-US" altLang="zh-CN">
                <a:solidFill>
                  <a:srgbClr val="0000CC"/>
                </a:solidFill>
              </a:rPr>
              <a:t>Activity</a:t>
            </a:r>
            <a:r>
              <a:rPr lang="zh-CN" altLang="en-US">
                <a:solidFill>
                  <a:srgbClr val="0000CC"/>
                </a:solidFill>
              </a:rPr>
              <a:t>）</a:t>
            </a: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0000CC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   – Android应用由一个或多个Activities组成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    – Activities是一个容器，装着你的UI，以及运行UI的代码</a:t>
            </a: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    – 相当于Windows程序的一个窗口</a:t>
            </a:r>
          </a:p>
        </p:txBody>
      </p:sp>
      <p:pic>
        <p:nvPicPr>
          <p:cNvPr id="1026" name="Picture 2" descr="Image result for android a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21305"/>
            <a:ext cx="3001970" cy="23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activity_main.xml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2865"/>
            <a:ext cx="5764530" cy="2911475"/>
          </a:xfrm>
          <a:prstGeom prst="rect">
            <a:avLst/>
          </a:prstGeom>
          <a:effectLst>
            <a:outerShdw blurRad="292100" dist="139700" dir="5400000" algn="t" rotWithShape="0">
              <a:prstClr val="black">
                <a:alpha val="64000"/>
              </a:prstClr>
            </a:outerShdw>
          </a:effectLst>
        </p:spPr>
      </p:pic>
      <p:sp>
        <p:nvSpPr>
          <p:cNvPr id="6" name="线形标注 1 5"/>
          <p:cNvSpPr/>
          <p:nvPr/>
        </p:nvSpPr>
        <p:spPr>
          <a:xfrm>
            <a:off x="5053965" y="1763395"/>
            <a:ext cx="3220085" cy="542290"/>
          </a:xfrm>
          <a:prstGeom prst="borderCallout1">
            <a:avLst>
              <a:gd name="adj1" fmla="val 55435"/>
              <a:gd name="adj2" fmla="val -4652"/>
              <a:gd name="adj3" fmla="val 83867"/>
              <a:gd name="adj4" fmla="val -6124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用来启动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NormalActivity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的按钮</a:t>
            </a:r>
          </a:p>
        </p:txBody>
      </p:sp>
      <p:sp>
        <p:nvSpPr>
          <p:cNvPr id="7" name="线形标注 1 6"/>
          <p:cNvSpPr/>
          <p:nvPr/>
        </p:nvSpPr>
        <p:spPr>
          <a:xfrm>
            <a:off x="5053965" y="2749550"/>
            <a:ext cx="3220085" cy="542290"/>
          </a:xfrm>
          <a:prstGeom prst="borderCallout1">
            <a:avLst>
              <a:gd name="adj1" fmla="val 55435"/>
              <a:gd name="adj2" fmla="val -4652"/>
              <a:gd name="adj3" fmla="val 83867"/>
              <a:gd name="adj4" fmla="val -6124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用来启动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DialogActivity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的按钮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MainActivity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176655"/>
            <a:ext cx="5443220" cy="2980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4156710"/>
            <a:ext cx="5048885" cy="73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45" y="414020"/>
            <a:ext cx="2023110" cy="4676140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3855085" y="935990"/>
            <a:ext cx="2473960" cy="711200"/>
          </a:xfrm>
          <a:prstGeom prst="borderCallout1">
            <a:avLst>
              <a:gd name="adj1" fmla="val 55435"/>
              <a:gd name="adj2" fmla="val -4652"/>
              <a:gd name="adj3" fmla="val 140515"/>
              <a:gd name="adj4" fmla="val -68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onCreate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中为两个按钮注册了点击事件，分别用来启动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NormalActivity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和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DialogActivity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165475" y="4526915"/>
            <a:ext cx="2473960" cy="563245"/>
          </a:xfrm>
          <a:prstGeom prst="borderCallout1">
            <a:avLst>
              <a:gd name="adj1" fmla="val -16160"/>
              <a:gd name="adj2" fmla="val 87114"/>
              <a:gd name="adj3" fmla="val -324821"/>
              <a:gd name="adj4" fmla="val 123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Activity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的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7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个</a:t>
            </a:r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回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调</a:t>
            </a:r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方法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中分别打印了一句话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3919220" y="2751770"/>
            <a:ext cx="2473960" cy="563245"/>
          </a:xfrm>
          <a:prstGeom prst="borderCallout1">
            <a:avLst>
              <a:gd name="adj1" fmla="val -16160"/>
              <a:gd name="adj2" fmla="val 87114"/>
              <a:gd name="adj3" fmla="val -324821"/>
              <a:gd name="adj4" fmla="val 123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注意</a:t>
            </a:r>
            <a:r>
              <a:rPr lang="en-US" altLang="zh-CN" sz="1400" dirty="0" smtClean="0">
                <a:solidFill>
                  <a:schemeClr val="tx1"/>
                </a:solidFill>
                <a:sym typeface="+mn-ea"/>
              </a:rPr>
              <a:t>TAG</a:t>
            </a:r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的生成方式</a:t>
            </a:r>
            <a:endParaRPr lang="en-US" altLang="zh-CN" sz="1400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1400" smtClean="0">
                <a:solidFill>
                  <a:schemeClr val="tx1"/>
                </a:solidFill>
                <a:sym typeface="+mn-ea"/>
              </a:rPr>
              <a:t>（</a:t>
            </a:r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书上</a:t>
            </a:r>
            <a:r>
              <a:rPr lang="en-US" altLang="zh-CN" sz="1400" dirty="0" smtClean="0">
                <a:solidFill>
                  <a:schemeClr val="tx1"/>
                </a:solidFill>
                <a:sym typeface="+mn-ea"/>
              </a:rPr>
              <a:t>27</a:t>
            </a:r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页）</a:t>
            </a:r>
            <a:endParaRPr lang="zh-CN" altLang="en-US" sz="1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4480878" y="1778100"/>
            <a:ext cx="2473960" cy="711200"/>
          </a:xfrm>
          <a:prstGeom prst="borderCallout1">
            <a:avLst>
              <a:gd name="adj1" fmla="val 52963"/>
              <a:gd name="adj2" fmla="val -3586"/>
              <a:gd name="adj3" fmla="val 49031"/>
              <a:gd name="adj4" fmla="val -6101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注意此处有错，要勘误！</a:t>
            </a:r>
            <a:endParaRPr lang="en-US" altLang="zh-CN" sz="1400" dirty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sym typeface="+mn-ea"/>
              </a:rPr>
              <a:t>加句话</a:t>
            </a:r>
            <a:r>
              <a:rPr lang="en-US" altLang="zh-CN" sz="1400" dirty="0" err="1" smtClean="0">
                <a:solidFill>
                  <a:schemeClr val="tx1"/>
                </a:solidFill>
                <a:sym typeface="+mn-ea"/>
              </a:rPr>
              <a:t>Log.d</a:t>
            </a:r>
            <a:r>
              <a:rPr lang="en-US" altLang="zh-CN" sz="1400" dirty="0" smtClean="0">
                <a:solidFill>
                  <a:schemeClr val="tx1"/>
                </a:solidFill>
                <a:sym typeface="+mn-ea"/>
              </a:rPr>
              <a:t>(TAG, “</a:t>
            </a:r>
            <a:r>
              <a:rPr lang="en-US" altLang="zh-CN" sz="1400" dirty="0" err="1" smtClean="0">
                <a:solidFill>
                  <a:schemeClr val="tx1"/>
                </a:solidFill>
                <a:sym typeface="+mn-ea"/>
              </a:rPr>
              <a:t>onCreate</a:t>
            </a:r>
            <a:r>
              <a:rPr lang="en-US" altLang="zh-CN" sz="1400" dirty="0" smtClean="0">
                <a:solidFill>
                  <a:schemeClr val="tx1"/>
                </a:solidFill>
                <a:sym typeface="+mn-ea"/>
              </a:rPr>
              <a:t>”)</a:t>
            </a:r>
            <a:endParaRPr lang="zh-CN" altLang="en-US" sz="1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启动程序时打印日志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r>
              <a:rPr lang="zh-CN" altLang="en-US">
                <a:solidFill>
                  <a:srgbClr val="0000CC"/>
                </a:solidFill>
              </a:rPr>
              <a:t>点击启动第一个按钮启动</a:t>
            </a:r>
            <a:r>
              <a:rPr lang="en-US" altLang="zh-CN">
                <a:solidFill>
                  <a:srgbClr val="0000CC"/>
                </a:solidFill>
              </a:rPr>
              <a:t>NormalActivity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r>
              <a:rPr lang="zh-CN" altLang="en-US">
                <a:solidFill>
                  <a:srgbClr val="0000CC"/>
                </a:solidFill>
              </a:rPr>
              <a:t>按下</a:t>
            </a:r>
            <a:r>
              <a:rPr lang="en-US" altLang="zh-CN">
                <a:solidFill>
                  <a:srgbClr val="0000CC"/>
                </a:solidFill>
              </a:rPr>
              <a:t>Back</a:t>
            </a:r>
            <a:r>
              <a:rPr lang="zh-CN" altLang="en-US">
                <a:solidFill>
                  <a:srgbClr val="0000CC"/>
                </a:solidFill>
              </a:rPr>
              <a:t>键返回</a:t>
            </a:r>
            <a:r>
              <a:rPr lang="en-US" altLang="zh-CN">
                <a:solidFill>
                  <a:srgbClr val="0000CC"/>
                </a:solidFill>
              </a:rPr>
              <a:t>MainActivity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3005"/>
            <a:ext cx="3856990" cy="866775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4577080" y="771525"/>
            <a:ext cx="3310890" cy="711200"/>
          </a:xfrm>
          <a:prstGeom prst="borderCallout1">
            <a:avLst>
              <a:gd name="adj1" fmla="val 55435"/>
              <a:gd name="adj2" fmla="val -4652"/>
              <a:gd name="adj3" fmla="val 140515"/>
              <a:gd name="adj4" fmla="val -68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当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MainActivity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第一次被创建时回一次执行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onCreate(),onStart(),onResume()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7475"/>
            <a:ext cx="4418965" cy="76200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5245100" y="2216150"/>
            <a:ext cx="3310890" cy="711200"/>
          </a:xfrm>
          <a:prstGeom prst="borderCallout1">
            <a:avLst>
              <a:gd name="adj1" fmla="val 55435"/>
              <a:gd name="adj2" fmla="val -4652"/>
              <a:gd name="adj3" fmla="val 140515"/>
              <a:gd name="adj4" fmla="val -68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由于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NormalActivity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已经把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MainActivity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完全遮挡，因此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onPause()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和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onStop()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会执行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01110"/>
            <a:ext cx="4037965" cy="828675"/>
          </a:xfrm>
          <a:prstGeom prst="rect">
            <a:avLst/>
          </a:prstGeom>
        </p:spPr>
      </p:pic>
      <p:sp>
        <p:nvSpPr>
          <p:cNvPr id="10" name="线形标注 1 9"/>
          <p:cNvSpPr/>
          <p:nvPr/>
        </p:nvSpPr>
        <p:spPr>
          <a:xfrm>
            <a:off x="4577080" y="3602990"/>
            <a:ext cx="3310890" cy="711200"/>
          </a:xfrm>
          <a:prstGeom prst="borderCallout1">
            <a:avLst>
              <a:gd name="adj1" fmla="val 55435"/>
              <a:gd name="adj2" fmla="val -4652"/>
              <a:gd name="adj3" fmla="val 112142"/>
              <a:gd name="adj4" fmla="val -662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由于之前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MainActivity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已经进入停止状态，所以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onStart()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方法会执行，以后一次执行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onStart(),onResume()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1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  <a:sym typeface="+mn-ea"/>
              </a:rPr>
              <a:t>点击启动</a:t>
            </a:r>
            <a:r>
              <a:rPr lang="zh-CN" altLang="en-US" dirty="0" smtClean="0">
                <a:solidFill>
                  <a:srgbClr val="0000CC"/>
                </a:solidFill>
                <a:sym typeface="+mn-ea"/>
              </a:rPr>
              <a:t>第二个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按钮启动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DialogActivity</a:t>
            </a:r>
            <a:endParaRPr lang="en-US" altLang="zh-CN" dirty="0">
              <a:solidFill>
                <a:srgbClr val="0000CC"/>
              </a:solidFill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0000CC"/>
                </a:solidFill>
                <a:sym typeface="+mn-ea"/>
              </a:rPr>
              <a:t>按下</a:t>
            </a:r>
            <a:r>
              <a:rPr lang="en-US" altLang="zh-CN" dirty="0">
                <a:solidFill>
                  <a:srgbClr val="0000CC"/>
                </a:solidFill>
                <a:sym typeface="+mn-ea"/>
              </a:rPr>
              <a:t>Back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键返回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MainActivity</a:t>
            </a:r>
            <a:endParaRPr lang="en-US" altLang="zh-CN" dirty="0">
              <a:solidFill>
                <a:srgbClr val="0000CC"/>
              </a:solidFill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0000CC"/>
                </a:solidFill>
              </a:rPr>
              <a:t>最后在</a:t>
            </a:r>
            <a:r>
              <a:rPr lang="en-US" altLang="zh-CN" dirty="0" err="1">
                <a:solidFill>
                  <a:srgbClr val="0000CC"/>
                </a:solidFill>
                <a:sym typeface="+mn-ea"/>
              </a:rPr>
              <a:t>MainActivity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点击</a:t>
            </a:r>
            <a:r>
              <a:rPr lang="en-US" altLang="zh-CN" dirty="0">
                <a:solidFill>
                  <a:srgbClr val="0000CC"/>
                </a:solidFill>
                <a:sym typeface="+mn-ea"/>
              </a:rPr>
              <a:t>Back</a:t>
            </a:r>
            <a:r>
              <a:rPr lang="zh-CN" altLang="en-US" dirty="0">
                <a:solidFill>
                  <a:srgbClr val="0000CC"/>
                </a:solidFill>
                <a:sym typeface="+mn-ea"/>
              </a:rPr>
              <a:t>退出</a:t>
            </a:r>
            <a:r>
              <a:rPr lang="zh-CN" altLang="en-US" dirty="0" smtClean="0">
                <a:solidFill>
                  <a:srgbClr val="0000CC"/>
                </a:solidFill>
                <a:sym typeface="+mn-ea"/>
              </a:rPr>
              <a:t>程序</a:t>
            </a:r>
            <a:endParaRPr lang="en-US" altLang="zh-CN" dirty="0">
              <a:solidFill>
                <a:srgbClr val="0000CC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0630"/>
            <a:ext cx="4516755" cy="643890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5128895" y="845820"/>
            <a:ext cx="3310890" cy="711200"/>
          </a:xfrm>
          <a:prstGeom prst="borderCallout1">
            <a:avLst>
              <a:gd name="adj1" fmla="val 55435"/>
              <a:gd name="adj2" fmla="val -4652"/>
              <a:gd name="adj3" fmla="val 94285"/>
              <a:gd name="adj4" fmla="val -4568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由于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DialogActivity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并没有把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MainActivity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完全遮挡，所以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MainActivity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只进入暂停状态，只会调用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onPause()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2515"/>
            <a:ext cx="4266565" cy="62865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5128895" y="2255520"/>
            <a:ext cx="3310890" cy="436245"/>
          </a:xfrm>
          <a:prstGeom prst="borderCallout1">
            <a:avLst>
              <a:gd name="adj1" fmla="val 55435"/>
              <a:gd name="adj2" fmla="val -4652"/>
              <a:gd name="adj3" fmla="val 94285"/>
              <a:gd name="adj4" fmla="val -4568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此时只有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onResume()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被调用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71240"/>
            <a:ext cx="4171315" cy="885825"/>
          </a:xfrm>
          <a:prstGeom prst="rect">
            <a:avLst/>
          </a:prstGeom>
        </p:spPr>
      </p:pic>
      <p:sp>
        <p:nvSpPr>
          <p:cNvPr id="10" name="线形标注 1 9"/>
          <p:cNvSpPr/>
          <p:nvPr/>
        </p:nvSpPr>
        <p:spPr>
          <a:xfrm>
            <a:off x="5128895" y="3761740"/>
            <a:ext cx="3310890" cy="404495"/>
          </a:xfrm>
          <a:prstGeom prst="borderCallout1">
            <a:avLst>
              <a:gd name="adj1" fmla="val 55435"/>
              <a:gd name="adj2" fmla="val -4652"/>
              <a:gd name="adj3" fmla="val 94285"/>
              <a:gd name="adj4" fmla="val -4568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依次执行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onPause(),onStop(),onDestroy()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10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当活动进入停止状态，是有可能被系统回收，如果此活动中有可能存在临时数据，例如文本框中的输入内容。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活动被系统回收怎么办？</a:t>
            </a:r>
          </a:p>
          <a:p>
            <a:r>
              <a:rPr lang="zh-CN" altLang="en-US">
                <a:solidFill>
                  <a:srgbClr val="0000CC"/>
                </a:solidFill>
              </a:rPr>
              <a:t>在</a:t>
            </a:r>
            <a:r>
              <a:rPr lang="en-US" altLang="zh-CN">
                <a:solidFill>
                  <a:srgbClr val="0000CC"/>
                </a:solidFill>
              </a:rPr>
              <a:t>MainActivity</a:t>
            </a:r>
            <a:r>
              <a:rPr lang="zh-CN" altLang="en-US">
                <a:solidFill>
                  <a:srgbClr val="0000CC"/>
                </a:solidFill>
              </a:rPr>
              <a:t>中添加如下代码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7080"/>
            <a:ext cx="4999990" cy="123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38830"/>
            <a:ext cx="8028305" cy="857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96080"/>
            <a:ext cx="277114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体验活动的生命周期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MainActivity</a:t>
            </a:r>
            <a:r>
              <a:rPr lang="zh-CN" altLang="en-US">
                <a:solidFill>
                  <a:srgbClr val="0000CC"/>
                </a:solidFill>
              </a:rPr>
              <a:t>的</a:t>
            </a:r>
            <a:r>
              <a:rPr lang="en-US" altLang="zh-CN">
                <a:solidFill>
                  <a:srgbClr val="0000CC"/>
                </a:solidFill>
              </a:rPr>
              <a:t>onCreate()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535"/>
            <a:ext cx="6228715" cy="219075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5266690" y="1482090"/>
            <a:ext cx="3310890" cy="817245"/>
          </a:xfrm>
          <a:prstGeom prst="borderCallout1">
            <a:avLst>
              <a:gd name="adj1" fmla="val 55435"/>
              <a:gd name="adj2" fmla="val -4652"/>
              <a:gd name="adj3" fmla="val 21911"/>
              <a:gd name="adj4" fmla="val -4058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 onCreate() 方法中的 Bundle 对象参数, 是在 onSaveInstance()方法中保存的 Bundle 对象;</a:t>
            </a:r>
          </a:p>
        </p:txBody>
      </p:sp>
      <p:sp>
        <p:nvSpPr>
          <p:cNvPr id="5" name="线形标注 1 4"/>
          <p:cNvSpPr/>
          <p:nvPr/>
        </p:nvSpPr>
        <p:spPr>
          <a:xfrm>
            <a:off x="5160645" y="2871470"/>
            <a:ext cx="3310890" cy="817245"/>
          </a:xfrm>
          <a:prstGeom prst="borderCallout1">
            <a:avLst>
              <a:gd name="adj1" fmla="val 55435"/>
              <a:gd name="adj2" fmla="val -4652"/>
              <a:gd name="adj3" fmla="val -23543"/>
              <a:gd name="adj4" fmla="val -3864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使用类似于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intent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取出数据的方法取出数据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</a:t>
            </a:r>
            <a:r>
              <a:rPr lang="zh-CN" altLang="en-US" dirty="0" smtClean="0"/>
              <a:t>课学习内容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什么是活动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活动的基本用法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活动间的跳转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活动的生命周期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活动的启动模式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活动的启动模式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活动的启动模式</a:t>
            </a: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7" name="图片 6" descr="捕获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" y="1563370"/>
            <a:ext cx="8154670" cy="1190625"/>
          </a:xfrm>
          <a:prstGeom prst="rect">
            <a:avLst/>
          </a:prstGeom>
          <a:effectLst>
            <a:outerShdw blurRad="292100" dist="152400" dir="2700000" algn="tl" rotWithShape="0">
              <a:prstClr val="black">
                <a:alpha val="6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610170925021544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5" y="2701925"/>
            <a:ext cx="4255135" cy="24447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活动的启动模式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0000CC"/>
                </a:solidFill>
              </a:rPr>
              <a:t>standard</a:t>
            </a:r>
            <a:r>
              <a:rPr lang="zh-CN" altLang="en-US">
                <a:solidFill>
                  <a:srgbClr val="0000CC"/>
                </a:solidFill>
              </a:rPr>
              <a:t>活动默认的启动模式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7" name="图片 6" descr="捕获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0780"/>
            <a:ext cx="8116570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活动的启动模式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FirstActivity</a:t>
            </a:r>
            <a:r>
              <a:rPr lang="zh-CN" altLang="en-US">
                <a:solidFill>
                  <a:srgbClr val="0000CC"/>
                </a:solidFill>
              </a:rPr>
              <a:t>中的</a:t>
            </a:r>
            <a:r>
              <a:rPr lang="en-US" altLang="zh-CN">
                <a:solidFill>
                  <a:srgbClr val="0000CC"/>
                </a:solidFill>
              </a:rPr>
              <a:t>onCreate()</a:t>
            </a:r>
            <a:r>
              <a:rPr lang="zh-CN" altLang="en-US">
                <a:solidFill>
                  <a:srgbClr val="0000CC"/>
                </a:solidFill>
              </a:rPr>
              <a:t>方法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r>
              <a:rPr lang="zh-CN" altLang="en-US">
                <a:solidFill>
                  <a:srgbClr val="0000CC"/>
                </a:solidFill>
                <a:sym typeface="+mn-ea"/>
              </a:rPr>
              <a:t>连续点击三次按钮后，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Logcat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输出的信息</a:t>
            </a:r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4" name="图片 3" descr="捕获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8240"/>
            <a:ext cx="6087110" cy="223520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5415915" y="1660525"/>
            <a:ext cx="2688590" cy="528955"/>
          </a:xfrm>
          <a:prstGeom prst="borderCallout1">
            <a:avLst>
              <a:gd name="adj1" fmla="val 55435"/>
              <a:gd name="adj2" fmla="val -4652"/>
              <a:gd name="adj3" fmla="val 157623"/>
              <a:gd name="adj4" fmla="val -662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每点击一次按钮，都会启动一个新的活动</a:t>
            </a:r>
          </a:p>
        </p:txBody>
      </p:sp>
      <p:pic>
        <p:nvPicPr>
          <p:cNvPr id="5" name="图片 4" descr="捕获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3769360"/>
            <a:ext cx="6908165" cy="1202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活动的基本用法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创建一个活动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1.新建Project，选择Add no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Activity，点击Finish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2.选择app-&gt;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src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-&gt;java-&gt;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包名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-&gt;New-&gt;Java Class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3.填写类名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4.编辑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新建类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继承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Activity类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,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并重写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Activity类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的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onCreat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sym typeface="+mn-ea"/>
              </a:rPr>
              <a:t>方法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 dirty="0">
              <a:solidFill>
                <a:srgbClr val="0000CC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创建布局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chemeClr val="tx1"/>
                </a:solidFill>
              </a:rPr>
              <a:t>1.选择app-&gt;res-&gt;New-&gt;XML-&gt;Layout XML File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2.填写布局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加载布局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chemeClr val="tx1"/>
                </a:solidFill>
              </a:rPr>
              <a:t>setContentView(R.layout.布局名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注册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     </a:t>
            </a:r>
            <a:r>
              <a:rPr lang="zh-CN" altLang="en-US" dirty="0">
                <a:solidFill>
                  <a:schemeClr val="tx1"/>
                </a:solidFill>
              </a:rPr>
              <a:t>选择app-&gt;AndroidManifest.xml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singleTop</a:t>
            </a:r>
            <a:r>
              <a:rPr lang="zh-CN" altLang="en-US">
                <a:solidFill>
                  <a:srgbClr val="0000CC"/>
                </a:solidFill>
              </a:rPr>
              <a:t>模式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6" name="图片 5" descr="捕获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" y="1235075"/>
            <a:ext cx="8011795" cy="1495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2555240"/>
            <a:ext cx="4815840" cy="256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AndroidManifest.xml</a:t>
            </a:r>
            <a:r>
              <a:rPr lang="zh-CN" altLang="en-US">
                <a:solidFill>
                  <a:srgbClr val="0000CC"/>
                </a:solidFill>
              </a:rPr>
              <a:t>文件中</a:t>
            </a:r>
            <a:r>
              <a:rPr lang="en-US" altLang="zh-CN">
                <a:solidFill>
                  <a:srgbClr val="0000CC"/>
                </a:solidFill>
              </a:rPr>
              <a:t>FirstActivity</a:t>
            </a:r>
            <a:r>
              <a:rPr lang="zh-CN" altLang="en-US">
                <a:solidFill>
                  <a:srgbClr val="0000CC"/>
                </a:solidFill>
              </a:rPr>
              <a:t>的启动模式</a:t>
            </a: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r>
              <a:rPr lang="zh-CN" altLang="en-US">
                <a:solidFill>
                  <a:srgbClr val="0000CC"/>
                </a:solidFill>
                <a:sym typeface="+mn-ea"/>
              </a:rPr>
              <a:t>连续点击三次按钮后，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Logcat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输出的信息</a:t>
            </a:r>
            <a:endParaRPr lang="zh-CN" altLang="en-US">
              <a:solidFill>
                <a:srgbClr val="0000CC"/>
              </a:solidFill>
            </a:endParaRPr>
          </a:p>
        </p:txBody>
      </p:sp>
      <p:pic>
        <p:nvPicPr>
          <p:cNvPr id="4" name="图片 3" descr="捕获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3970"/>
            <a:ext cx="6325235" cy="173355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843145" y="1123950"/>
            <a:ext cx="2688590" cy="528955"/>
          </a:xfrm>
          <a:prstGeom prst="borderCallout1">
            <a:avLst>
              <a:gd name="adj1" fmla="val 55435"/>
              <a:gd name="adj2" fmla="val -4652"/>
              <a:gd name="adj3" fmla="val 95078"/>
              <a:gd name="adj4" fmla="val -430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设置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FirstActivity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的启动模式为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singleTop</a:t>
            </a:r>
          </a:p>
        </p:txBody>
      </p:sp>
      <p:pic>
        <p:nvPicPr>
          <p:cNvPr id="5" name="图片 4" descr="捕获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5565"/>
            <a:ext cx="6936740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591845"/>
            <a:ext cx="8856984" cy="3960440"/>
          </a:xfrm>
        </p:spPr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如果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未处于栈顶，这时候在启动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，还会</a:t>
            </a:r>
          </a:p>
          <a:p>
            <a:pPr marL="0" indent="0">
              <a:buNone/>
            </a:pPr>
            <a:r>
              <a:rPr lang="zh-CN" altLang="en-US">
                <a:solidFill>
                  <a:srgbClr val="0000CC"/>
                </a:solidFill>
                <a:sym typeface="+mn-ea"/>
              </a:rPr>
              <a:t>     再创建新的实例</a:t>
            </a:r>
          </a:p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FirstActivity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0000CC"/>
              </a:solidFill>
            </a:endParaRPr>
          </a:p>
        </p:txBody>
      </p:sp>
      <p:pic>
        <p:nvPicPr>
          <p:cNvPr id="4" name="图片 3" descr="捕获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9285"/>
            <a:ext cx="7030085" cy="25304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捕获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16330"/>
            <a:ext cx="5809615" cy="2103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771550"/>
            <a:ext cx="8856984" cy="3960440"/>
          </a:xfrm>
        </p:spPr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修改</a:t>
            </a:r>
            <a:r>
              <a:rPr lang="en-US" altLang="zh-CN">
                <a:solidFill>
                  <a:srgbClr val="0000CC"/>
                </a:solidFill>
              </a:rPr>
              <a:t>SecondActivity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r>
              <a:rPr lang="en-US" altLang="zh-CN">
                <a:solidFill>
                  <a:srgbClr val="0000CC"/>
                </a:solidFill>
              </a:rPr>
              <a:t>logcat</a:t>
            </a:r>
            <a:r>
              <a:rPr lang="zh-CN" altLang="en-US">
                <a:solidFill>
                  <a:srgbClr val="0000CC"/>
                </a:solidFill>
              </a:rPr>
              <a:t>输出结果</a:t>
            </a:r>
          </a:p>
        </p:txBody>
      </p:sp>
      <p:pic>
        <p:nvPicPr>
          <p:cNvPr id="4" name="图片 3" descr="捕获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37610"/>
            <a:ext cx="6632575" cy="113665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6093460" y="2518410"/>
            <a:ext cx="2688590" cy="1398270"/>
          </a:xfrm>
          <a:prstGeom prst="borderCallout1">
            <a:avLst>
              <a:gd name="adj1" fmla="val 55435"/>
              <a:gd name="adj2" fmla="val -4652"/>
              <a:gd name="adj3" fmla="val 58855"/>
              <a:gd name="adj4" fmla="val -8639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在</a:t>
            </a:r>
            <a:r>
              <a:rPr lang="en-US" altLang="zh-CN" sz="1600" dirty="0" smtClean="0"/>
              <a:t>FirstActivity</a:t>
            </a:r>
            <a:r>
              <a:rPr lang="zh-CN" altLang="en-US" sz="1600" dirty="0" smtClean="0"/>
              <a:t>点击按钮进入</a:t>
            </a:r>
            <a:r>
              <a:rPr lang="en-US" altLang="zh-CN" sz="1600" dirty="0" smtClean="0"/>
              <a:t>SecondActivity</a:t>
            </a:r>
            <a:r>
              <a:rPr lang="zh-CN" altLang="en-US" sz="1600" dirty="0" smtClean="0"/>
              <a:t>，在</a:t>
            </a:r>
            <a:r>
              <a:rPr lang="en-US" altLang="zh-CN" sz="1600" dirty="0" smtClean="0">
                <a:sym typeface="+mn-ea"/>
              </a:rPr>
              <a:t>SecondActivity</a:t>
            </a:r>
            <a:r>
              <a:rPr lang="zh-CN" altLang="en-US" sz="1600" dirty="0" smtClean="0">
                <a:sym typeface="+mn-ea"/>
              </a:rPr>
              <a:t>点击按钮返回</a:t>
            </a:r>
            <a:r>
              <a:rPr lang="en-US" altLang="zh-CN" sz="1600" dirty="0" smtClean="0">
                <a:sym typeface="+mn-ea"/>
              </a:rPr>
              <a:t>FirstActivity</a:t>
            </a:r>
            <a:r>
              <a:rPr lang="zh-CN" altLang="en-US" sz="1600" dirty="0" smtClean="0">
                <a:sym typeface="+mn-ea"/>
              </a:rPr>
              <a:t>，我们看输出结果发现系统创建了两个不同的</a:t>
            </a:r>
            <a:r>
              <a:rPr lang="en-US" altLang="zh-CN" sz="1600" dirty="0" smtClean="0">
                <a:sym typeface="+mn-ea"/>
              </a:rPr>
              <a:t>FirstActivity</a:t>
            </a:r>
            <a:endParaRPr lang="zh-CN" altLang="en-US" sz="16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591845"/>
            <a:ext cx="8856984" cy="3960440"/>
          </a:xfrm>
        </p:spPr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singleTask</a:t>
            </a:r>
            <a:r>
              <a:rPr lang="zh-CN" altLang="en-US">
                <a:solidFill>
                  <a:srgbClr val="0000CC"/>
                </a:solidFill>
              </a:rPr>
              <a:t>启动模式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</p:txBody>
      </p:sp>
      <p:pic>
        <p:nvPicPr>
          <p:cNvPr id="5" name="图片 4" descr="捕获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2190"/>
            <a:ext cx="7964170" cy="1762125"/>
          </a:xfrm>
          <a:prstGeom prst="rect">
            <a:avLst/>
          </a:prstGeom>
        </p:spPr>
      </p:pic>
      <p:pic>
        <p:nvPicPr>
          <p:cNvPr id="10" name="图片 9" descr="2017021314024812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70" y="2901950"/>
            <a:ext cx="3668395" cy="223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699160"/>
            <a:ext cx="8856984" cy="3960440"/>
          </a:xfrm>
        </p:spPr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singleTask,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AndroidManifest.xml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文件中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的启动模式</a:t>
            </a:r>
            <a:endParaRPr lang="zh-CN" altLang="en-US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r>
              <a:rPr lang="zh-CN" altLang="en-US">
                <a:solidFill>
                  <a:srgbClr val="0000CC"/>
                </a:solidFill>
              </a:rPr>
              <a:t>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添加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onRestart()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方法</a:t>
            </a: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</p:txBody>
      </p:sp>
      <p:pic>
        <p:nvPicPr>
          <p:cNvPr id="4" name="图片 3" descr="捕获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075"/>
            <a:ext cx="6308725" cy="171704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772660" y="1108075"/>
            <a:ext cx="2688590" cy="528955"/>
          </a:xfrm>
          <a:prstGeom prst="borderCallout1">
            <a:avLst>
              <a:gd name="adj1" fmla="val 55435"/>
              <a:gd name="adj2" fmla="val -4652"/>
              <a:gd name="adj3" fmla="val 95078"/>
              <a:gd name="adj4" fmla="val -430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设置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FirstActivity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的启动模式为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singleTask</a:t>
            </a:r>
          </a:p>
        </p:txBody>
      </p:sp>
      <p:pic>
        <p:nvPicPr>
          <p:cNvPr id="6" name="图片 5" descr="捕获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11220"/>
            <a:ext cx="3715385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SecondActivity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添加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onDestroy()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方法</a:t>
            </a:r>
            <a:endParaRPr lang="en-US" altLang="zh-CN">
              <a:solidFill>
                <a:srgbClr val="0000CC"/>
              </a:solidFill>
              <a:sym typeface="+mn-ea"/>
            </a:endParaRPr>
          </a:p>
          <a:p>
            <a:endParaRPr lang="en-US" altLang="zh-CN">
              <a:solidFill>
                <a:srgbClr val="0000CC"/>
              </a:solidFill>
              <a:sym typeface="+mn-ea"/>
            </a:endParaRPr>
          </a:p>
          <a:p>
            <a:endParaRPr lang="en-US" altLang="zh-CN">
              <a:solidFill>
                <a:srgbClr val="0000CC"/>
              </a:solidFill>
              <a:sym typeface="+mn-ea"/>
            </a:endParaRPr>
          </a:p>
          <a:p>
            <a:endParaRPr lang="en-US" altLang="zh-CN">
              <a:solidFill>
                <a:srgbClr val="0000CC"/>
              </a:solidFill>
              <a:sym typeface="+mn-ea"/>
            </a:endParaRPr>
          </a:p>
          <a:p>
            <a:endParaRPr lang="en-US" altLang="zh-CN">
              <a:solidFill>
                <a:srgbClr val="0000CC"/>
              </a:solidFill>
              <a:sym typeface="+mn-ea"/>
            </a:endParaRPr>
          </a:p>
          <a:p>
            <a:r>
              <a:rPr lang="en-US" altLang="zh-CN">
                <a:solidFill>
                  <a:srgbClr val="0000CC"/>
                </a:solidFill>
                <a:sym typeface="+mn-ea"/>
              </a:rPr>
              <a:t>logcat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输出结果</a:t>
            </a:r>
            <a:endParaRPr lang="zh-CN" altLang="en-US">
              <a:solidFill>
                <a:srgbClr val="0000CC"/>
              </a:solidFill>
            </a:endParaRPr>
          </a:p>
          <a:p>
            <a:endParaRPr lang="zh-CN" altLang="en-US"/>
          </a:p>
        </p:txBody>
      </p:sp>
      <p:pic>
        <p:nvPicPr>
          <p:cNvPr id="4" name="图片 3" descr="捕获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22295"/>
            <a:ext cx="5985510" cy="144145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6198870" y="1872615"/>
            <a:ext cx="2688590" cy="1398270"/>
          </a:xfrm>
          <a:prstGeom prst="borderCallout1">
            <a:avLst>
              <a:gd name="adj1" fmla="val 55435"/>
              <a:gd name="adj2" fmla="val -4652"/>
              <a:gd name="adj3" fmla="val 91553"/>
              <a:gd name="adj4" fmla="val -7746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在</a:t>
            </a:r>
            <a:r>
              <a:rPr lang="en-US" altLang="zh-CN" sz="1600" dirty="0" smtClean="0"/>
              <a:t>FirstActivity</a:t>
            </a:r>
            <a:r>
              <a:rPr lang="zh-CN" altLang="en-US" sz="1600" dirty="0" smtClean="0"/>
              <a:t>点击按钮进入</a:t>
            </a:r>
            <a:r>
              <a:rPr lang="en-US" altLang="zh-CN" sz="1600" dirty="0" smtClean="0"/>
              <a:t>SecondActivity</a:t>
            </a:r>
            <a:r>
              <a:rPr lang="zh-CN" altLang="en-US" sz="1600" dirty="0" smtClean="0"/>
              <a:t>，在</a:t>
            </a:r>
            <a:r>
              <a:rPr lang="en-US" altLang="zh-CN" sz="1600" dirty="0" smtClean="0">
                <a:sym typeface="+mn-ea"/>
              </a:rPr>
              <a:t>SecondActivity</a:t>
            </a:r>
            <a:r>
              <a:rPr lang="zh-CN" altLang="en-US" sz="1600" dirty="0" smtClean="0">
                <a:sym typeface="+mn-ea"/>
              </a:rPr>
              <a:t>点击按钮返回</a:t>
            </a:r>
            <a:r>
              <a:rPr lang="en-US" altLang="zh-CN" sz="1600" dirty="0" smtClean="0">
                <a:sym typeface="+mn-ea"/>
              </a:rPr>
              <a:t>FirstActivity</a:t>
            </a:r>
            <a:r>
              <a:rPr lang="zh-CN" altLang="en-US" sz="1600" dirty="0" smtClean="0">
                <a:sym typeface="+mn-ea"/>
              </a:rPr>
              <a:t>，我们看输出结果发现系统只创建了一个</a:t>
            </a:r>
            <a:r>
              <a:rPr lang="en-US" altLang="zh-CN" sz="1600" dirty="0" smtClean="0">
                <a:sym typeface="+mn-ea"/>
              </a:rPr>
              <a:t>FirstActivity</a:t>
            </a:r>
            <a:endParaRPr lang="zh-CN" altLang="en-US" sz="1600" dirty="0" smtClean="0">
              <a:sym typeface="+mn-ea"/>
            </a:endParaRPr>
          </a:p>
        </p:txBody>
      </p:sp>
      <p:pic>
        <p:nvPicPr>
          <p:cNvPr id="7" name="图片 6" descr="捕获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8105"/>
            <a:ext cx="387731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591845"/>
            <a:ext cx="8856984" cy="3960440"/>
          </a:xfrm>
        </p:spPr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singleInstance</a:t>
            </a:r>
            <a:r>
              <a:rPr lang="zh-CN" altLang="en-US">
                <a:solidFill>
                  <a:srgbClr val="0000CC"/>
                </a:solidFill>
              </a:rPr>
              <a:t>启动模式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</p:txBody>
      </p:sp>
      <p:pic>
        <p:nvPicPr>
          <p:cNvPr id="4" name="图片 3" descr="捕获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" y="1393825"/>
            <a:ext cx="7973695" cy="638175"/>
          </a:xfrm>
          <a:prstGeom prst="rect">
            <a:avLst/>
          </a:prstGeom>
        </p:spPr>
      </p:pic>
      <p:pic>
        <p:nvPicPr>
          <p:cNvPr id="6" name="图片 5" descr="捕获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960245"/>
            <a:ext cx="8126095" cy="200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591845"/>
            <a:ext cx="8856984" cy="3960440"/>
          </a:xfrm>
        </p:spPr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singleInstance</a:t>
            </a:r>
            <a:r>
              <a:rPr lang="zh-CN" altLang="en-US">
                <a:solidFill>
                  <a:srgbClr val="0000CC"/>
                </a:solidFill>
              </a:rPr>
              <a:t>启动模式</a:t>
            </a: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</p:txBody>
      </p:sp>
      <p:pic>
        <p:nvPicPr>
          <p:cNvPr id="11" name="图片 10" descr="20160615082149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5" y="1527810"/>
            <a:ext cx="6239510" cy="283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108075"/>
            <a:ext cx="6704965" cy="1590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699" y="699160"/>
            <a:ext cx="8856984" cy="3960440"/>
          </a:xfrm>
        </p:spPr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AndroidManifest.xml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文件中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SecondActivity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的启动模式</a:t>
            </a:r>
            <a:endParaRPr lang="zh-CN" altLang="en-US">
              <a:solidFill>
                <a:srgbClr val="0000CC"/>
              </a:solidFill>
            </a:endParaRPr>
          </a:p>
          <a:p>
            <a:pPr marL="914400" lvl="2" indent="0">
              <a:buNone/>
            </a:pPr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en-US" altLang="zh-CN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4921250" y="1188085"/>
            <a:ext cx="2688590" cy="528955"/>
          </a:xfrm>
          <a:prstGeom prst="borderCallout1">
            <a:avLst>
              <a:gd name="adj1" fmla="val 55435"/>
              <a:gd name="adj2" fmla="val -4652"/>
              <a:gd name="adj3" fmla="val 95078"/>
              <a:gd name="adj4" fmla="val -430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设置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SecondActivity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的启动模式为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singleInstance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</a:t>
            </a:r>
            <a:r>
              <a:rPr lang="zh-CN" altLang="en-US" dirty="0" smtClean="0"/>
              <a:t>课学习内容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什么是活动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活动的基本用法</a:t>
            </a:r>
          </a:p>
          <a:p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活动间的跳转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活动的生命周期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活动的启动模式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FirstActivity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onCreat()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方法</a:t>
            </a: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1115"/>
            <a:ext cx="7486015" cy="272351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8" name="线形标注 1 7"/>
          <p:cNvSpPr/>
          <p:nvPr/>
        </p:nvSpPr>
        <p:spPr>
          <a:xfrm>
            <a:off x="5584190" y="1301115"/>
            <a:ext cx="2688590" cy="528955"/>
          </a:xfrm>
          <a:prstGeom prst="borderCallout1">
            <a:avLst>
              <a:gd name="adj1" fmla="val 55435"/>
              <a:gd name="adj2" fmla="val -4652"/>
              <a:gd name="adj3" fmla="val 95078"/>
              <a:gd name="adj4" fmla="val -430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打印当前返回栈的</a:t>
            </a:r>
            <a:r>
              <a:rPr lang="en-US" altLang="zh-CN" sz="1600" dirty="0" smtClean="0"/>
              <a:t>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SecondActivity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onCreat()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方法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3015"/>
            <a:ext cx="5581015" cy="1543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6065"/>
            <a:ext cx="7533640" cy="1219200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5161280" y="3587115"/>
            <a:ext cx="3315970" cy="528955"/>
          </a:xfrm>
          <a:prstGeom prst="borderCallout1">
            <a:avLst>
              <a:gd name="adj1" fmla="val 55435"/>
              <a:gd name="adj2" fmla="val -4652"/>
              <a:gd name="adj3" fmla="val -58343"/>
              <a:gd name="adj4" fmla="val -477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修改点击事件，启动</a:t>
            </a:r>
            <a:r>
              <a:rPr lang="en-US" altLang="zh-CN" sz="1600" dirty="0" smtClean="0"/>
              <a:t>ThirdActivity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活动的启动模式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ThirdActivity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修改</a:t>
            </a:r>
            <a:r>
              <a:rPr lang="en-US" altLang="zh-CN">
                <a:solidFill>
                  <a:srgbClr val="0000CC"/>
                </a:solidFill>
                <a:sym typeface="+mn-ea"/>
              </a:rPr>
              <a:t>onCreat()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方法</a:t>
            </a: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endParaRPr lang="zh-CN" altLang="en-US">
              <a:solidFill>
                <a:srgbClr val="0000CC"/>
              </a:solidFill>
              <a:sym typeface="+mn-ea"/>
            </a:endParaRPr>
          </a:p>
          <a:p>
            <a:r>
              <a:rPr lang="en-US" altLang="zh-CN">
                <a:solidFill>
                  <a:srgbClr val="0000CC"/>
                </a:solidFill>
                <a:sym typeface="+mn-ea"/>
              </a:rPr>
              <a:t>logcat</a:t>
            </a:r>
            <a:r>
              <a:rPr lang="zh-CN" altLang="en-US">
                <a:solidFill>
                  <a:srgbClr val="0000CC"/>
                </a:solidFill>
                <a:sym typeface="+mn-ea"/>
              </a:rPr>
              <a:t>输出结果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975"/>
            <a:ext cx="5209540" cy="1171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1345"/>
            <a:ext cx="5737860" cy="1260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活动的基本用法与实例：</a:t>
            </a:r>
            <a:r>
              <a:rPr lang="en-US" altLang="zh-CN" dirty="0" err="1" smtClean="0"/>
              <a:t>ActivityTest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432048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创建第一个活动</a:t>
            </a:r>
            <a:r>
              <a:rPr lang="en-US" altLang="zh-CN" dirty="0" err="1" smtClean="0">
                <a:solidFill>
                  <a:srgbClr val="0000CC"/>
                </a:solidFill>
              </a:rPr>
              <a:t>FirstActivity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</a:p>
          <a:p>
            <a:endParaRPr lang="en-US" altLang="zh-CN" dirty="0"/>
          </a:p>
          <a:p>
            <a:pPr lvl="1"/>
            <a:r>
              <a:rPr lang="zh-CN" altLang="en-US" dirty="0" smtClean="0"/>
              <a:t>新建一个项目，项目名为</a:t>
            </a:r>
            <a:r>
              <a:rPr lang="en-US" altLang="zh-CN" dirty="0" err="1" smtClean="0"/>
              <a:t>ActivityTest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选择</a:t>
            </a:r>
            <a:r>
              <a:rPr lang="en-US" altLang="zh-CN" dirty="0" smtClean="0"/>
              <a:t>Add no Activity</a:t>
            </a:r>
            <a:r>
              <a:rPr lang="zh-CN" altLang="en-US" dirty="0" smtClean="0"/>
              <a:t>，即手动创建活动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右击</a:t>
            </a:r>
            <a:r>
              <a:rPr lang="en-US" altLang="zh-CN" dirty="0" err="1" smtClean="0"/>
              <a:t>com.example.activitytest</a:t>
            </a:r>
            <a:r>
              <a:rPr lang="zh-CN" altLang="en-US" dirty="0" smtClean="0"/>
              <a:t>包</a:t>
            </a:r>
            <a:r>
              <a:rPr lang="en-US" altLang="zh-CN" dirty="0" smtClean="0">
                <a:sym typeface="Wingdings" panose="05000000000000000000" pitchFamily="2" charset="2"/>
              </a:rPr>
              <a:t> New  Activity  Empty Activity</a:t>
            </a:r>
            <a:r>
              <a:rPr lang="zh-CN" altLang="en-US" dirty="0" smtClean="0">
                <a:sym typeface="Wingdings" panose="05000000000000000000" pitchFamily="2" charset="2"/>
              </a:rPr>
              <a:t>，创建</a:t>
            </a:r>
            <a:r>
              <a:rPr lang="en-US" altLang="zh-CN" dirty="0" err="1" smtClean="0">
                <a:sym typeface="Wingdings" panose="05000000000000000000" pitchFamily="2" charset="2"/>
              </a:rPr>
              <a:t>FirstActivity</a:t>
            </a:r>
            <a:r>
              <a:rPr lang="zh-CN" altLang="en-US" dirty="0" smtClean="0">
                <a:sym typeface="Wingdings" panose="05000000000000000000" pitchFamily="2" charset="2"/>
              </a:rPr>
              <a:t>，不勾选</a:t>
            </a:r>
            <a:r>
              <a:rPr lang="en-US" altLang="zh-CN" dirty="0" smtClean="0">
                <a:sym typeface="Wingdings" panose="05000000000000000000" pitchFamily="2" charset="2"/>
              </a:rPr>
              <a:t>Generate Layout File</a:t>
            </a:r>
            <a:r>
              <a:rPr lang="zh-CN" altLang="en-US" dirty="0" smtClean="0">
                <a:sym typeface="Wingdings" panose="05000000000000000000" pitchFamily="2" charset="2"/>
              </a:rPr>
              <a:t>和</a:t>
            </a:r>
            <a:r>
              <a:rPr lang="en-US" altLang="zh-CN" dirty="0" smtClean="0">
                <a:sym typeface="Wingdings" panose="05000000000000000000" pitchFamily="2" charset="2"/>
              </a:rPr>
              <a:t>Launcher Activity </a:t>
            </a:r>
            <a:r>
              <a:rPr lang="zh-CN" altLang="en-US" dirty="0" smtClean="0">
                <a:sym typeface="Wingdings" panose="05000000000000000000" pitchFamily="2" charset="2"/>
              </a:rPr>
              <a:t>（为什么？）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endParaRPr lang="en-US" altLang="zh-CN" dirty="0">
              <a:sym typeface="Wingdings" panose="05000000000000000000" pitchFamily="2" charset="2"/>
            </a:endParaRPr>
          </a:p>
          <a:p>
            <a:pPr lvl="1"/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注意：可能会出现找不到右击找不到这个包的情况，这时请选择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File-&gt;Sync Project with </a:t>
            </a:r>
            <a:r>
              <a:rPr lang="en-US" altLang="zh-CN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Gradle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 Files.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4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活动的基本用法与实例：</a:t>
            </a:r>
            <a:r>
              <a:rPr lang="en-US" altLang="zh-CN" dirty="0" err="1" smtClean="0"/>
              <a:t>ActivityTest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432048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创建第一个活动</a:t>
            </a:r>
            <a:r>
              <a:rPr lang="en-US" altLang="zh-CN" dirty="0" smtClean="0">
                <a:solidFill>
                  <a:srgbClr val="0000CC"/>
                </a:solidFill>
              </a:rPr>
              <a:t>FirstActivity:</a:t>
            </a: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创建布局</a:t>
            </a:r>
            <a:r>
              <a:rPr lang="en-US" altLang="zh-CN" dirty="0" smtClean="0">
                <a:solidFill>
                  <a:srgbClr val="0000CC"/>
                </a:solidFill>
              </a:rPr>
              <a:t>first_layout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4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41" y="1203973"/>
            <a:ext cx="5934710" cy="172402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  <p:pic>
        <p:nvPicPr>
          <p:cNvPr id="6" name="图片 5" descr="捕获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52" y="3508669"/>
            <a:ext cx="7287895" cy="13906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219</Template>
  <TotalTime>432</TotalTime>
  <Words>2608</Words>
  <Application>Microsoft Office PowerPoint</Application>
  <PresentationFormat>全屏显示(16:9)</PresentationFormat>
  <Paragraphs>458</Paragraphs>
  <Slides>72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9" baseType="lpstr">
      <vt:lpstr>宋体</vt:lpstr>
      <vt:lpstr>微软雅黑</vt:lpstr>
      <vt:lpstr>Arial</vt:lpstr>
      <vt:lpstr>Calibri</vt:lpstr>
      <vt:lpstr>Wingdings</vt:lpstr>
      <vt:lpstr>219</vt:lpstr>
      <vt:lpstr>Microsoft Visio 绘图</vt:lpstr>
      <vt:lpstr>移动应用开发</vt:lpstr>
      <vt:lpstr>本节课学习内容</vt:lpstr>
      <vt:lpstr>注意</vt:lpstr>
      <vt:lpstr>什么是活动</vt:lpstr>
      <vt:lpstr>什么是活动</vt:lpstr>
      <vt:lpstr>活动的基本用法</vt:lpstr>
      <vt:lpstr>本节课学习内容</vt:lpstr>
      <vt:lpstr>活动的基本用法与实例：ActivityTest</vt:lpstr>
      <vt:lpstr>活动的基本用法与实例：ActivityTest</vt:lpstr>
      <vt:lpstr>活动的基本用法与实例：ActivityTest</vt:lpstr>
      <vt:lpstr>活动的基本用法与实例</vt:lpstr>
      <vt:lpstr>活动的基本用法与实例</vt:lpstr>
      <vt:lpstr>活动的基本用法与实例</vt:lpstr>
      <vt:lpstr>活动的基本用法与实例</vt:lpstr>
      <vt:lpstr>活动的基本用法与实例</vt:lpstr>
      <vt:lpstr>活动的基本用法与实例</vt:lpstr>
      <vt:lpstr>活动的基本用法与实例</vt:lpstr>
      <vt:lpstr>活动的基本用法与实例</vt:lpstr>
      <vt:lpstr>活动的销毁</vt:lpstr>
      <vt:lpstr>本节课学习内容</vt:lpstr>
      <vt:lpstr>活动间的跳转</vt:lpstr>
      <vt:lpstr>活动间的跳转：使用显示Intent</vt:lpstr>
      <vt:lpstr>活动间的跳转：使用显示Intent</vt:lpstr>
      <vt:lpstr>活动间的跳转</vt:lpstr>
      <vt:lpstr>活动间的跳转</vt:lpstr>
      <vt:lpstr>活动间的跳转：使用隐式Intent</vt:lpstr>
      <vt:lpstr>活动间的跳转：使用隐式Intent</vt:lpstr>
      <vt:lpstr>更多隐式Intent的用法</vt:lpstr>
      <vt:lpstr>更多隐式Intent的用法</vt:lpstr>
      <vt:lpstr>更多隐式Intent的用法</vt:lpstr>
      <vt:lpstr>更多隐式Intent的用法</vt:lpstr>
      <vt:lpstr>更多隐式Intent的用法</vt:lpstr>
      <vt:lpstr>更多隐式Intent的用法</vt:lpstr>
      <vt:lpstr>活动间的数据传输</vt:lpstr>
      <vt:lpstr>活动间的数据传输</vt:lpstr>
      <vt:lpstr>活动间的数据传输</vt:lpstr>
      <vt:lpstr>返回数据给上一个活动</vt:lpstr>
      <vt:lpstr>返回数据给上一个活动</vt:lpstr>
      <vt:lpstr>返回数据给上一个活动</vt:lpstr>
      <vt:lpstr>返回数据给上一个活动</vt:lpstr>
      <vt:lpstr>本节课学习内容</vt:lpstr>
      <vt:lpstr>活动的生命周期</vt:lpstr>
      <vt:lpstr>活动的生命周期</vt:lpstr>
      <vt:lpstr>活动的生命周期</vt:lpstr>
      <vt:lpstr>活动的生命周期</vt:lpstr>
      <vt:lpstr>活动的生命周期</vt:lpstr>
      <vt:lpstr>体验活动的生命周期</vt:lpstr>
      <vt:lpstr>体验活动的生命周期</vt:lpstr>
      <vt:lpstr>体验活动的生命周期</vt:lpstr>
      <vt:lpstr>体验活动的生命周期</vt:lpstr>
      <vt:lpstr>体验活动的生命周期</vt:lpstr>
      <vt:lpstr>体验活动的生命周期</vt:lpstr>
      <vt:lpstr>体验活动的生命周期</vt:lpstr>
      <vt:lpstr>体验活动的生命周期</vt:lpstr>
      <vt:lpstr>体验活动的生命周期</vt:lpstr>
      <vt:lpstr>本节课学习内容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  <vt:lpstr>活动的启动模式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YANGS2015</dc:creator>
  <cp:lastModifiedBy>Fang Weiwei</cp:lastModifiedBy>
  <cp:revision>136</cp:revision>
  <dcterms:created xsi:type="dcterms:W3CDTF">2015-03-18T15:00:00Z</dcterms:created>
  <dcterms:modified xsi:type="dcterms:W3CDTF">2019-04-24T03:06:16Z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